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77" r:id="rId3"/>
    <p:sldId id="258" r:id="rId4"/>
    <p:sldId id="270" r:id="rId5"/>
    <p:sldId id="271" r:id="rId6"/>
    <p:sldId id="279" r:id="rId7"/>
    <p:sldId id="278" r:id="rId8"/>
    <p:sldId id="280" r:id="rId9"/>
    <p:sldId id="261" r:id="rId10"/>
    <p:sldId id="263"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AA1E4AE-C8AC-447B-8D74-5B5A565BCF69}"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6729360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1E4AE-C8AC-447B-8D74-5B5A565BCF69}"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246928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1E4AE-C8AC-447B-8D74-5B5A565BCF69}"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337194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1E4AE-C8AC-447B-8D74-5B5A565BCF69}"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110976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AA1E4AE-C8AC-447B-8D74-5B5A565BCF69}"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905663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AA1E4AE-C8AC-447B-8D74-5B5A565BCF69}" type="datetimeFigureOut">
              <a:rPr lang="en-US" smtClean="0"/>
              <a:t>5/1/2024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70727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AA1E4AE-C8AC-447B-8D74-5B5A565BCF69}"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3C410-C62D-4B8F-A22A-6895D08AFE8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4793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E4AE-C8AC-447B-8D74-5B5A565BCF69}"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3250029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1E4AE-C8AC-447B-8D74-5B5A565BCF69}"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348648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7AA1E4AE-C8AC-447B-8D74-5B5A565BCF69}" type="datetimeFigureOut">
              <a:rPr lang="en-US" smtClean="0"/>
              <a:t>5/1/2024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401449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AA1E4AE-C8AC-447B-8D74-5B5A565BCF69}" type="datetimeFigureOut">
              <a:rPr lang="en-US" smtClean="0"/>
              <a:t>5/1/2024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190570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AA1E4AE-C8AC-447B-8D74-5B5A565BCF69}" type="datetimeFigureOut">
              <a:rPr lang="en-US" smtClean="0"/>
              <a:t>5/1/2024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153C410-C62D-4B8F-A22A-6895D08AFE84}" type="slidenum">
              <a:rPr lang="en-US" smtClean="0"/>
              <a:t>‹#›</a:t>
            </a:fld>
            <a:endParaRPr lang="en-US"/>
          </a:p>
        </p:txBody>
      </p:sp>
    </p:spTree>
    <p:extLst>
      <p:ext uri="{BB962C8B-B14F-4D97-AF65-F5344CB8AC3E}">
        <p14:creationId xmlns:p14="http://schemas.microsoft.com/office/powerpoint/2010/main" val="391216405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32BF-5AE5-8D21-AFF6-E7FF8D1362EF}"/>
              </a:ext>
            </a:extLst>
          </p:cNvPr>
          <p:cNvSpPr>
            <a:spLocks noGrp="1"/>
          </p:cNvSpPr>
          <p:nvPr>
            <p:ph type="ctrTitle"/>
          </p:nvPr>
        </p:nvSpPr>
        <p:spPr>
          <a:xfrm>
            <a:off x="2623559" y="1265562"/>
            <a:ext cx="6947732" cy="2460404"/>
          </a:xfrm>
        </p:spPr>
        <p:txBody>
          <a:bodyPr/>
          <a:lstStyle/>
          <a:p>
            <a:endParaRPr lang="en-US" dirty="0"/>
          </a:p>
        </p:txBody>
      </p:sp>
      <p:sp>
        <p:nvSpPr>
          <p:cNvPr id="3" name="Subtitle 2">
            <a:extLst>
              <a:ext uri="{FF2B5EF4-FFF2-40B4-BE49-F238E27FC236}">
                <a16:creationId xmlns:a16="http://schemas.microsoft.com/office/drawing/2014/main" id="{2DC1EDAF-D612-7BBB-E56F-936DD3C90645}"/>
              </a:ext>
            </a:extLst>
          </p:cNvPr>
          <p:cNvSpPr>
            <a:spLocks noGrp="1"/>
          </p:cNvSpPr>
          <p:nvPr>
            <p:ph type="subTitle" idx="1"/>
          </p:nvPr>
        </p:nvSpPr>
        <p:spPr>
          <a:xfrm>
            <a:off x="2695194" y="4016524"/>
            <a:ext cx="6801612" cy="1768980"/>
          </a:xfrm>
        </p:spPr>
        <p:txBody>
          <a:bodyPr>
            <a:normAutofit fontScale="92500" lnSpcReduction="10000"/>
          </a:bodyPr>
          <a:lstStyle/>
          <a:p>
            <a:endParaRPr lang="en-US" sz="1100" dirty="0"/>
          </a:p>
          <a:p>
            <a:r>
              <a:rPr lang="en-US" sz="4300" dirty="0">
                <a:solidFill>
                  <a:schemeClr val="bg1"/>
                </a:solidFill>
              </a:rPr>
              <a:t>Quality of Life Plan</a:t>
            </a:r>
          </a:p>
          <a:p>
            <a:r>
              <a:rPr lang="en-US" sz="2600" dirty="0">
                <a:solidFill>
                  <a:schemeClr val="bg1"/>
                </a:solidFill>
              </a:rPr>
              <a:t>Seeking Citizen Input and Visions for Our Future</a:t>
            </a:r>
          </a:p>
          <a:p>
            <a:r>
              <a:rPr lang="en-US" sz="1500" dirty="0">
                <a:solidFill>
                  <a:schemeClr val="bg1"/>
                </a:solidFill>
              </a:rPr>
              <a:t>Monday,  May 20, 2024</a:t>
            </a:r>
          </a:p>
        </p:txBody>
      </p:sp>
      <p:pic>
        <p:nvPicPr>
          <p:cNvPr id="5" name="Picture 4" descr="A logo with a sun and waves&#10;&#10;Description automatically generated">
            <a:extLst>
              <a:ext uri="{FF2B5EF4-FFF2-40B4-BE49-F238E27FC236}">
                <a16:creationId xmlns:a16="http://schemas.microsoft.com/office/drawing/2014/main" id="{3969CEB1-F856-A10F-F9AE-3068DFB9A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584" y="1374857"/>
            <a:ext cx="6656832" cy="2228088"/>
          </a:xfrm>
          <a:prstGeom prst="rect">
            <a:avLst/>
          </a:prstGeom>
          <a:ln w="12700">
            <a:noFill/>
          </a:ln>
        </p:spPr>
      </p:pic>
    </p:spTree>
    <p:extLst>
      <p:ext uri="{BB962C8B-B14F-4D97-AF65-F5344CB8AC3E}">
        <p14:creationId xmlns:p14="http://schemas.microsoft.com/office/powerpoint/2010/main" val="856504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28EA-671F-312F-AE06-860A81334435}"/>
              </a:ext>
            </a:extLst>
          </p:cNvPr>
          <p:cNvSpPr>
            <a:spLocks noGrp="1"/>
          </p:cNvSpPr>
          <p:nvPr>
            <p:ph type="ctrTitle"/>
          </p:nvPr>
        </p:nvSpPr>
        <p:spPr>
          <a:xfrm>
            <a:off x="1574006" y="1553543"/>
            <a:ext cx="9043988" cy="1903826"/>
          </a:xfrm>
        </p:spPr>
        <p:txBody>
          <a:bodyPr>
            <a:noAutofit/>
          </a:bodyPr>
          <a:lstStyle/>
          <a:p>
            <a:r>
              <a:rPr lang="en-US" sz="4000" dirty="0"/>
              <a:t>Thank  you  for  sharing  your  input  and  visions  for  our  future!</a:t>
            </a:r>
          </a:p>
        </p:txBody>
      </p:sp>
      <p:sp>
        <p:nvSpPr>
          <p:cNvPr id="3" name="Subtitle 2">
            <a:extLst>
              <a:ext uri="{FF2B5EF4-FFF2-40B4-BE49-F238E27FC236}">
                <a16:creationId xmlns:a16="http://schemas.microsoft.com/office/drawing/2014/main" id="{3BDB208B-1795-0E0D-79E8-C8BAAB28CC14}"/>
              </a:ext>
            </a:extLst>
          </p:cNvPr>
          <p:cNvSpPr>
            <a:spLocks noGrp="1"/>
          </p:cNvSpPr>
          <p:nvPr>
            <p:ph type="subTitle" idx="1"/>
          </p:nvPr>
        </p:nvSpPr>
        <p:spPr>
          <a:xfrm>
            <a:off x="2202387" y="3862698"/>
            <a:ext cx="3893613" cy="2042445"/>
          </a:xfrm>
        </p:spPr>
        <p:txBody>
          <a:bodyPr>
            <a:normAutofit fontScale="92500" lnSpcReduction="10000"/>
          </a:bodyPr>
          <a:lstStyle/>
          <a:p>
            <a:r>
              <a:rPr lang="en-US" dirty="0">
                <a:solidFill>
                  <a:schemeClr val="bg1"/>
                </a:solidFill>
              </a:rPr>
              <a:t>Nate Schacht, Director</a:t>
            </a:r>
          </a:p>
          <a:p>
            <a:r>
              <a:rPr lang="en-US" dirty="0">
                <a:solidFill>
                  <a:schemeClr val="bg1"/>
                </a:solidFill>
              </a:rPr>
              <a:t>Community Development</a:t>
            </a:r>
          </a:p>
          <a:p>
            <a:r>
              <a:rPr lang="en-US" dirty="0">
                <a:solidFill>
                  <a:schemeClr val="bg1"/>
                </a:solidFill>
              </a:rPr>
              <a:t>City of Duncan, Oklahoma</a:t>
            </a:r>
          </a:p>
          <a:p>
            <a:r>
              <a:rPr lang="en-US" dirty="0">
                <a:solidFill>
                  <a:schemeClr val="bg1"/>
                </a:solidFill>
              </a:rPr>
              <a:t>580-251-7715</a:t>
            </a:r>
          </a:p>
          <a:p>
            <a:r>
              <a:rPr lang="en-US" dirty="0">
                <a:solidFill>
                  <a:schemeClr val="bg1"/>
                </a:solidFill>
              </a:rPr>
              <a:t>nschacht@duncanok.gov</a:t>
            </a:r>
          </a:p>
        </p:txBody>
      </p:sp>
      <p:pic>
        <p:nvPicPr>
          <p:cNvPr id="5" name="Picture 4" descr="A logo of a city&#10;&#10;Description automatically generated">
            <a:extLst>
              <a:ext uri="{FF2B5EF4-FFF2-40B4-BE49-F238E27FC236}">
                <a16:creationId xmlns:a16="http://schemas.microsoft.com/office/drawing/2014/main" id="{1398AC34-FF52-6B4E-2689-FA68FF031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692" y="3628535"/>
            <a:ext cx="2510772" cy="2510772"/>
          </a:xfrm>
          <a:prstGeom prst="rect">
            <a:avLst/>
          </a:prstGeom>
          <a:ln>
            <a:solidFill>
              <a:schemeClr val="bg1"/>
            </a:solidFill>
          </a:ln>
        </p:spPr>
      </p:pic>
    </p:spTree>
    <p:extLst>
      <p:ext uri="{BB962C8B-B14F-4D97-AF65-F5344CB8AC3E}">
        <p14:creationId xmlns:p14="http://schemas.microsoft.com/office/powerpoint/2010/main" val="221926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CACF-26FC-7356-3E64-F7C08C20AE6C}"/>
              </a:ext>
            </a:extLst>
          </p:cNvPr>
          <p:cNvSpPr>
            <a:spLocks noGrp="1"/>
          </p:cNvSpPr>
          <p:nvPr>
            <p:ph type="title"/>
          </p:nvPr>
        </p:nvSpPr>
        <p:spPr/>
        <p:txBody>
          <a:bodyPr/>
          <a:lstStyle/>
          <a:p>
            <a:r>
              <a:rPr lang="en-US" dirty="0"/>
              <a:t>Duncan  Heart  &amp;  soul</a:t>
            </a:r>
            <a:br>
              <a:rPr lang="en-US" dirty="0"/>
            </a:br>
            <a:r>
              <a:rPr lang="en-US" dirty="0"/>
              <a:t>Updates</a:t>
            </a:r>
          </a:p>
        </p:txBody>
      </p:sp>
      <p:sp>
        <p:nvSpPr>
          <p:cNvPr id="4" name="Text Placeholder 3">
            <a:extLst>
              <a:ext uri="{FF2B5EF4-FFF2-40B4-BE49-F238E27FC236}">
                <a16:creationId xmlns:a16="http://schemas.microsoft.com/office/drawing/2014/main" id="{57E7EBC2-D91B-9533-62FF-996B3B2DCCE9}"/>
              </a:ext>
            </a:extLst>
          </p:cNvPr>
          <p:cNvSpPr>
            <a:spLocks noGrp="1"/>
          </p:cNvSpPr>
          <p:nvPr>
            <p:ph type="body" sz="half" idx="2"/>
          </p:nvPr>
        </p:nvSpPr>
        <p:spPr/>
        <p:txBody>
          <a:bodyPr>
            <a:normAutofit/>
          </a:bodyPr>
          <a:lstStyle/>
          <a:p>
            <a:r>
              <a:rPr lang="en-US" sz="1800" dirty="0">
                <a:solidFill>
                  <a:schemeClr val="tx1"/>
                </a:solidFill>
              </a:rPr>
              <a:t>“We believe the strength of every community lies in the hands and hearts of the people who live there.”</a:t>
            </a:r>
          </a:p>
          <a:p>
            <a:pPr algn="r"/>
            <a:r>
              <a:rPr lang="en-US" sz="1800" dirty="0">
                <a:solidFill>
                  <a:schemeClr val="tx1"/>
                </a:solidFill>
              </a:rPr>
              <a:t>- Duncan Heart and Soul</a:t>
            </a:r>
          </a:p>
        </p:txBody>
      </p:sp>
      <p:sp>
        <p:nvSpPr>
          <p:cNvPr id="5" name="Content Placeholder 2">
            <a:extLst>
              <a:ext uri="{FF2B5EF4-FFF2-40B4-BE49-F238E27FC236}">
                <a16:creationId xmlns:a16="http://schemas.microsoft.com/office/drawing/2014/main" id="{5A240A64-B517-E32F-619D-E63AC9772DE5}"/>
              </a:ext>
            </a:extLst>
          </p:cNvPr>
          <p:cNvSpPr txBox="1">
            <a:spLocks/>
          </p:cNvSpPr>
          <p:nvPr/>
        </p:nvSpPr>
        <p:spPr>
          <a:xfrm>
            <a:off x="6736080" y="804672"/>
            <a:ext cx="4815840" cy="56945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en-US" b="1" dirty="0"/>
          </a:p>
          <a:p>
            <a:endParaRPr lang="en-US" b="1" dirty="0"/>
          </a:p>
          <a:p>
            <a:endParaRPr lang="en-US" b="1" dirty="0"/>
          </a:p>
          <a:p>
            <a:pPr marL="0" indent="0">
              <a:spcBef>
                <a:spcPts val="0"/>
              </a:spcBef>
              <a:buNone/>
            </a:pPr>
            <a:endParaRPr lang="en-US" b="1" dirty="0"/>
          </a:p>
          <a:p>
            <a:pPr marL="0" indent="0">
              <a:spcBef>
                <a:spcPts val="0"/>
              </a:spcBef>
              <a:buNone/>
            </a:pPr>
            <a:endParaRPr lang="en-US" sz="800" b="1" dirty="0"/>
          </a:p>
          <a:p>
            <a:pPr marL="0" indent="0" algn="ctr">
              <a:spcBef>
                <a:spcPts val="0"/>
              </a:spcBef>
              <a:buNone/>
            </a:pPr>
            <a:endParaRPr lang="en-US" sz="2200" b="1" dirty="0"/>
          </a:p>
          <a:p>
            <a:pPr marL="0" indent="0">
              <a:buFont typeface="Arial" panose="020B0604020202020204" pitchFamily="34" charset="0"/>
              <a:buNone/>
            </a:pPr>
            <a:endParaRPr lang="en-US" dirty="0"/>
          </a:p>
        </p:txBody>
      </p:sp>
      <p:pic>
        <p:nvPicPr>
          <p:cNvPr id="8" name="Content Placeholder 7" descr="A colorful logo with text&#10;&#10;Description automatically generated">
            <a:extLst>
              <a:ext uri="{FF2B5EF4-FFF2-40B4-BE49-F238E27FC236}">
                <a16:creationId xmlns:a16="http://schemas.microsoft.com/office/drawing/2014/main" id="{EBA8AF0E-7A8B-5651-B209-38DEA1368D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9637" y="1751888"/>
            <a:ext cx="5792842" cy="3258474"/>
          </a:xfrm>
          <a:ln>
            <a:solidFill>
              <a:schemeClr val="tx1"/>
            </a:solidFill>
          </a:ln>
        </p:spPr>
      </p:pic>
    </p:spTree>
    <p:extLst>
      <p:ext uri="{BB962C8B-B14F-4D97-AF65-F5344CB8AC3E}">
        <p14:creationId xmlns:p14="http://schemas.microsoft.com/office/powerpoint/2010/main" val="3865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AA20-1C7F-F68C-021A-1DF64C051664}"/>
              </a:ext>
            </a:extLst>
          </p:cNvPr>
          <p:cNvSpPr>
            <a:spLocks noGrp="1"/>
          </p:cNvSpPr>
          <p:nvPr>
            <p:ph type="title"/>
          </p:nvPr>
        </p:nvSpPr>
        <p:spPr/>
        <p:txBody>
          <a:bodyPr/>
          <a:lstStyle/>
          <a:p>
            <a:r>
              <a:rPr lang="en-US" dirty="0"/>
              <a:t>Recap</a:t>
            </a:r>
            <a:br>
              <a:rPr lang="en-US" dirty="0"/>
            </a:br>
            <a:r>
              <a:rPr lang="en-US" dirty="0"/>
              <a:t>April 22, 2024</a:t>
            </a:r>
          </a:p>
        </p:txBody>
      </p:sp>
      <p:sp>
        <p:nvSpPr>
          <p:cNvPr id="3" name="Content Placeholder 2">
            <a:extLst>
              <a:ext uri="{FF2B5EF4-FFF2-40B4-BE49-F238E27FC236}">
                <a16:creationId xmlns:a16="http://schemas.microsoft.com/office/drawing/2014/main" id="{EC53BC30-0F33-C119-EA6E-E31574BF3322}"/>
              </a:ext>
            </a:extLst>
          </p:cNvPr>
          <p:cNvSpPr>
            <a:spLocks noGrp="1"/>
          </p:cNvSpPr>
          <p:nvPr>
            <p:ph idx="1"/>
          </p:nvPr>
        </p:nvSpPr>
        <p:spPr>
          <a:xfrm>
            <a:off x="6736080" y="657225"/>
            <a:ext cx="4815840" cy="5529263"/>
          </a:xfrm>
        </p:spPr>
        <p:txBody>
          <a:bodyPr>
            <a:normAutofit/>
          </a:bodyPr>
          <a:lstStyle/>
          <a:p>
            <a:pPr marL="0" indent="0">
              <a:spcBef>
                <a:spcPts val="0"/>
              </a:spcBef>
              <a:buNone/>
            </a:pPr>
            <a:endParaRPr lang="en-US" b="1" dirty="0"/>
          </a:p>
          <a:p>
            <a:pPr marL="0" indent="0">
              <a:spcBef>
                <a:spcPts val="0"/>
              </a:spcBef>
              <a:buNone/>
            </a:pPr>
            <a:r>
              <a:rPr lang="en-US" b="1" dirty="0"/>
              <a:t>Categories Discussed</a:t>
            </a:r>
          </a:p>
          <a:p>
            <a:pPr>
              <a:spcBef>
                <a:spcPts val="0"/>
              </a:spcBef>
            </a:pPr>
            <a:r>
              <a:rPr lang="en-US" dirty="0"/>
              <a:t>Public Facilities &amp; Safety</a:t>
            </a:r>
          </a:p>
          <a:p>
            <a:pPr>
              <a:spcBef>
                <a:spcPts val="0"/>
              </a:spcBef>
            </a:pPr>
            <a:r>
              <a:rPr lang="en-US" dirty="0"/>
              <a:t>Recreation &amp; Environment</a:t>
            </a:r>
          </a:p>
          <a:p>
            <a:pPr>
              <a:spcBef>
                <a:spcPts val="0"/>
              </a:spcBef>
            </a:pPr>
            <a:r>
              <a:rPr lang="en-US" dirty="0"/>
              <a:t>Health &amp; Nutrition</a:t>
            </a:r>
          </a:p>
          <a:p>
            <a:pPr>
              <a:spcBef>
                <a:spcPts val="0"/>
              </a:spcBef>
            </a:pPr>
            <a:r>
              <a:rPr lang="en-US" dirty="0"/>
              <a:t>Education</a:t>
            </a:r>
          </a:p>
          <a:p>
            <a:pPr>
              <a:spcBef>
                <a:spcPts val="0"/>
              </a:spcBef>
            </a:pPr>
            <a:endParaRPr lang="en-US" dirty="0"/>
          </a:p>
          <a:p>
            <a:pPr marL="0" indent="0">
              <a:spcBef>
                <a:spcPts val="0"/>
              </a:spcBef>
              <a:buNone/>
            </a:pPr>
            <a:r>
              <a:rPr lang="en-US" b="1" dirty="0"/>
              <a:t>General Information Provided</a:t>
            </a:r>
          </a:p>
          <a:p>
            <a:pPr>
              <a:spcBef>
                <a:spcPts val="0"/>
              </a:spcBef>
            </a:pPr>
            <a:r>
              <a:rPr lang="en-US" dirty="0"/>
              <a:t>Some categories will need to be expanded into new categories</a:t>
            </a:r>
          </a:p>
          <a:p>
            <a:pPr>
              <a:spcBef>
                <a:spcPts val="0"/>
              </a:spcBef>
            </a:pPr>
            <a:r>
              <a:rPr lang="en-US" dirty="0"/>
              <a:t>Several items were discussed that will need additional research by staff</a:t>
            </a:r>
          </a:p>
          <a:p>
            <a:pPr>
              <a:spcBef>
                <a:spcPts val="0"/>
              </a:spcBef>
            </a:pPr>
            <a:r>
              <a:rPr lang="en-US" dirty="0"/>
              <a:t>General information that will be used to establish future goals and objectives</a:t>
            </a:r>
          </a:p>
          <a:p>
            <a:pPr>
              <a:spcBef>
                <a:spcPts val="0"/>
              </a:spcBef>
            </a:pPr>
            <a:r>
              <a:rPr lang="en-US" dirty="0"/>
              <a:t>Key players were shared that should be involved with the future planning process</a:t>
            </a:r>
          </a:p>
          <a:p>
            <a:pPr>
              <a:spcBef>
                <a:spcPts val="0"/>
              </a:spcBef>
            </a:pPr>
            <a:endParaRPr lang="en-US" dirty="0">
              <a:solidFill>
                <a:srgbClr val="FF0000"/>
              </a:solidFill>
            </a:endParaRPr>
          </a:p>
        </p:txBody>
      </p:sp>
      <p:sp>
        <p:nvSpPr>
          <p:cNvPr id="4" name="Text Placeholder 3">
            <a:extLst>
              <a:ext uri="{FF2B5EF4-FFF2-40B4-BE49-F238E27FC236}">
                <a16:creationId xmlns:a16="http://schemas.microsoft.com/office/drawing/2014/main" id="{426E38D6-7D2D-75B5-E8EC-77516BCEAC61}"/>
              </a:ext>
            </a:extLst>
          </p:cNvPr>
          <p:cNvSpPr>
            <a:spLocks noGrp="1"/>
          </p:cNvSpPr>
          <p:nvPr>
            <p:ph type="body" sz="half" idx="2"/>
          </p:nvPr>
        </p:nvSpPr>
        <p:spPr/>
        <p:txBody>
          <a:bodyPr>
            <a:normAutofit/>
          </a:bodyPr>
          <a:lstStyle/>
          <a:p>
            <a:r>
              <a:rPr lang="en-US" sz="1800" dirty="0">
                <a:solidFill>
                  <a:schemeClr val="tx1"/>
                </a:solidFill>
              </a:rPr>
              <a:t>“Data are just summaries of thousands of stories – tell a few of those stories to help make the date meaningful.”</a:t>
            </a:r>
          </a:p>
          <a:p>
            <a:pPr algn="r"/>
            <a:r>
              <a:rPr lang="en-US" sz="1800" dirty="0">
                <a:solidFill>
                  <a:schemeClr val="tx1"/>
                </a:solidFill>
              </a:rPr>
              <a:t>- Dan Heath</a:t>
            </a:r>
          </a:p>
        </p:txBody>
      </p:sp>
    </p:spTree>
    <p:extLst>
      <p:ext uri="{BB962C8B-B14F-4D97-AF65-F5344CB8AC3E}">
        <p14:creationId xmlns:p14="http://schemas.microsoft.com/office/powerpoint/2010/main" val="24485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880FD-6CCC-B123-5484-6C4B2DBDE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493BB-886D-8F20-497F-75053706A969}"/>
              </a:ext>
            </a:extLst>
          </p:cNvPr>
          <p:cNvSpPr>
            <a:spLocks noGrp="1"/>
          </p:cNvSpPr>
          <p:nvPr>
            <p:ph type="title"/>
          </p:nvPr>
        </p:nvSpPr>
        <p:spPr/>
        <p:txBody>
          <a:bodyPr/>
          <a:lstStyle/>
          <a:p>
            <a:r>
              <a:rPr lang="en-US" dirty="0"/>
              <a:t>Arts &amp; Culture</a:t>
            </a:r>
          </a:p>
        </p:txBody>
      </p:sp>
      <p:sp>
        <p:nvSpPr>
          <p:cNvPr id="3" name="Content Placeholder 2">
            <a:extLst>
              <a:ext uri="{FF2B5EF4-FFF2-40B4-BE49-F238E27FC236}">
                <a16:creationId xmlns:a16="http://schemas.microsoft.com/office/drawing/2014/main" id="{2D3CE8AA-090E-54DE-7D28-6C62D379E08E}"/>
              </a:ext>
            </a:extLst>
          </p:cNvPr>
          <p:cNvSpPr>
            <a:spLocks noGrp="1"/>
          </p:cNvSpPr>
          <p:nvPr>
            <p:ph idx="1"/>
          </p:nvPr>
        </p:nvSpPr>
        <p:spPr>
          <a:xfrm>
            <a:off x="6736080" y="804671"/>
            <a:ext cx="4815840" cy="5741407"/>
          </a:xfrm>
        </p:spPr>
        <p:txBody>
          <a:bodyPr/>
          <a:lstStyle/>
          <a:p>
            <a:pPr marL="0" indent="0">
              <a:spcBef>
                <a:spcPts val="0"/>
              </a:spcBef>
              <a:buNone/>
            </a:pPr>
            <a:r>
              <a:rPr lang="en-US" b="1" dirty="0"/>
              <a:t>What You Said</a:t>
            </a:r>
          </a:p>
          <a:p>
            <a:pPr>
              <a:spcBef>
                <a:spcPts val="0"/>
              </a:spcBef>
            </a:pPr>
            <a:r>
              <a:rPr lang="en-US" dirty="0"/>
              <a:t>Strength: Arts/Museums</a:t>
            </a:r>
          </a:p>
          <a:p>
            <a:pPr>
              <a:spcBef>
                <a:spcPts val="0"/>
              </a:spcBef>
            </a:pPr>
            <a:r>
              <a:rPr lang="en-US" dirty="0"/>
              <a:t>Strength: Chisholm Trail Arts Council</a:t>
            </a:r>
          </a:p>
          <a:p>
            <a:pPr>
              <a:spcBef>
                <a:spcPts val="0"/>
              </a:spcBef>
            </a:pPr>
            <a:r>
              <a:rPr lang="en-US" dirty="0"/>
              <a:t>Strength: Community Band Concerts</a:t>
            </a:r>
          </a:p>
          <a:p>
            <a:pPr>
              <a:spcBef>
                <a:spcPts val="0"/>
              </a:spcBef>
            </a:pPr>
            <a:r>
              <a:rPr lang="en-US" dirty="0"/>
              <a:t>Strength: Chickasaw Nation</a:t>
            </a:r>
          </a:p>
          <a:p>
            <a:pPr>
              <a:spcBef>
                <a:spcPts val="0"/>
              </a:spcBef>
            </a:pPr>
            <a:r>
              <a:rPr lang="en-US" dirty="0"/>
              <a:t>Weakness: Lack of Volunteers</a:t>
            </a:r>
          </a:p>
          <a:p>
            <a:pPr>
              <a:spcBef>
                <a:spcPts val="0"/>
              </a:spcBef>
            </a:pPr>
            <a:r>
              <a:rPr lang="en-US" dirty="0"/>
              <a:t>Opportunity: Murals and Outdoor Art</a:t>
            </a:r>
          </a:p>
          <a:p>
            <a:pPr>
              <a:spcBef>
                <a:spcPts val="0"/>
              </a:spcBef>
            </a:pPr>
            <a:r>
              <a:rPr lang="en-US" dirty="0"/>
              <a:t>Opportunity: Art Displays</a:t>
            </a:r>
          </a:p>
          <a:p>
            <a:pPr>
              <a:spcBef>
                <a:spcPts val="0"/>
              </a:spcBef>
            </a:pPr>
            <a:r>
              <a:rPr lang="en-US" dirty="0"/>
              <a:t>Opportunity: Parades and Festivals</a:t>
            </a:r>
          </a:p>
          <a:p>
            <a:pPr marL="0" indent="0">
              <a:spcBef>
                <a:spcPts val="0"/>
              </a:spcBef>
              <a:buNone/>
            </a:pPr>
            <a:endParaRPr lang="en-US" dirty="0"/>
          </a:p>
          <a:p>
            <a:pPr>
              <a:spcBef>
                <a:spcPts val="0"/>
              </a:spcBef>
            </a:pPr>
            <a:endParaRPr lang="en-US" dirty="0">
              <a:solidFill>
                <a:srgbClr val="FF0000"/>
              </a:solidFill>
            </a:endParaRPr>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r>
              <a:rPr lang="en-US" sz="1100" dirty="0"/>
              <a:t>			Photo from DLT Facebook Page</a:t>
            </a:r>
          </a:p>
        </p:txBody>
      </p:sp>
      <p:sp>
        <p:nvSpPr>
          <p:cNvPr id="4" name="Text Placeholder 3">
            <a:extLst>
              <a:ext uri="{FF2B5EF4-FFF2-40B4-BE49-F238E27FC236}">
                <a16:creationId xmlns:a16="http://schemas.microsoft.com/office/drawing/2014/main" id="{AB908433-DA7E-F7A5-1CF0-2831AA97EC0A}"/>
              </a:ext>
            </a:extLst>
          </p:cNvPr>
          <p:cNvSpPr>
            <a:spLocks noGrp="1"/>
          </p:cNvSpPr>
          <p:nvPr>
            <p:ph type="body" sz="half" idx="2"/>
          </p:nvPr>
        </p:nvSpPr>
        <p:spPr/>
        <p:txBody>
          <a:bodyPr>
            <a:normAutofit/>
          </a:bodyPr>
          <a:lstStyle/>
          <a:p>
            <a:r>
              <a:rPr lang="en-US" sz="1800" dirty="0">
                <a:solidFill>
                  <a:schemeClr val="tx1"/>
                </a:solidFill>
              </a:rPr>
              <a:t>“Culture is the sum of all forms of art, of love, and of thought, which, in the course of centuries, have enabled man to be less enslaved.”</a:t>
            </a:r>
          </a:p>
          <a:p>
            <a:pPr algn="r"/>
            <a:r>
              <a:rPr lang="en-US" sz="1800" dirty="0">
                <a:solidFill>
                  <a:schemeClr val="tx1"/>
                </a:solidFill>
              </a:rPr>
              <a:t>- Andr</a:t>
            </a:r>
            <a:r>
              <a:rPr lang="en-US" sz="1800" b="0" i="0" dirty="0">
                <a:solidFill>
                  <a:schemeClr val="tx1"/>
                </a:solidFill>
                <a:effectLst/>
              </a:rPr>
              <a:t>é</a:t>
            </a:r>
            <a:r>
              <a:rPr lang="en-US" sz="1800" dirty="0">
                <a:solidFill>
                  <a:schemeClr val="tx1"/>
                </a:solidFill>
              </a:rPr>
              <a:t> Malraux</a:t>
            </a:r>
          </a:p>
        </p:txBody>
      </p:sp>
      <p:pic>
        <p:nvPicPr>
          <p:cNvPr id="7" name="Picture 6" descr="A group of people on a stage&#10;&#10;Description automatically generated">
            <a:extLst>
              <a:ext uri="{FF2B5EF4-FFF2-40B4-BE49-F238E27FC236}">
                <a16:creationId xmlns:a16="http://schemas.microsoft.com/office/drawing/2014/main" id="{32FAD925-3EE5-CA75-FE25-848D0142F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832" y="3587866"/>
            <a:ext cx="3699096" cy="2465462"/>
          </a:xfrm>
          <a:prstGeom prst="rect">
            <a:avLst/>
          </a:prstGeom>
          <a:ln>
            <a:solidFill>
              <a:schemeClr val="tx1"/>
            </a:solidFill>
          </a:ln>
        </p:spPr>
      </p:pic>
    </p:spTree>
    <p:extLst>
      <p:ext uri="{BB962C8B-B14F-4D97-AF65-F5344CB8AC3E}">
        <p14:creationId xmlns:p14="http://schemas.microsoft.com/office/powerpoint/2010/main" val="209815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431D2-0C59-5F34-0220-F798C3056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BF94F9-0873-D205-FE68-FAC449B7A5F2}"/>
              </a:ext>
            </a:extLst>
          </p:cNvPr>
          <p:cNvSpPr>
            <a:spLocks noGrp="1"/>
          </p:cNvSpPr>
          <p:nvPr>
            <p:ph type="title"/>
          </p:nvPr>
        </p:nvSpPr>
        <p:spPr/>
        <p:txBody>
          <a:bodyPr/>
          <a:lstStyle/>
          <a:p>
            <a:r>
              <a:rPr lang="en-US" dirty="0"/>
              <a:t>Economic Development</a:t>
            </a:r>
          </a:p>
        </p:txBody>
      </p:sp>
      <p:sp>
        <p:nvSpPr>
          <p:cNvPr id="3" name="Content Placeholder 2">
            <a:extLst>
              <a:ext uri="{FF2B5EF4-FFF2-40B4-BE49-F238E27FC236}">
                <a16:creationId xmlns:a16="http://schemas.microsoft.com/office/drawing/2014/main" id="{7F21BE22-2538-3EC1-A998-62BED727A41E}"/>
              </a:ext>
            </a:extLst>
          </p:cNvPr>
          <p:cNvSpPr>
            <a:spLocks noGrp="1"/>
          </p:cNvSpPr>
          <p:nvPr>
            <p:ph idx="1"/>
          </p:nvPr>
        </p:nvSpPr>
        <p:spPr/>
        <p:txBody>
          <a:bodyPr/>
          <a:lstStyle/>
          <a:p>
            <a:pPr marL="0" indent="0">
              <a:spcBef>
                <a:spcPts val="0"/>
              </a:spcBef>
              <a:buNone/>
            </a:pPr>
            <a:r>
              <a:rPr lang="en-US" b="1" dirty="0"/>
              <a:t>What You Said</a:t>
            </a:r>
          </a:p>
          <a:p>
            <a:pPr>
              <a:spcBef>
                <a:spcPts val="0"/>
              </a:spcBef>
            </a:pPr>
            <a:r>
              <a:rPr lang="en-US" dirty="0"/>
              <a:t>Strength: Business and Growth Opportunities</a:t>
            </a:r>
          </a:p>
          <a:p>
            <a:pPr>
              <a:spcBef>
                <a:spcPts val="0"/>
              </a:spcBef>
            </a:pPr>
            <a:r>
              <a:rPr lang="en-US" dirty="0"/>
              <a:t>Strength: Proximity to Larger Markets</a:t>
            </a:r>
          </a:p>
          <a:p>
            <a:pPr>
              <a:spcBef>
                <a:spcPts val="0"/>
              </a:spcBef>
            </a:pPr>
            <a:r>
              <a:rPr lang="en-US" dirty="0"/>
              <a:t>Strength: DAEDF</a:t>
            </a:r>
          </a:p>
          <a:p>
            <a:pPr>
              <a:spcBef>
                <a:spcPts val="0"/>
              </a:spcBef>
            </a:pPr>
            <a:r>
              <a:rPr lang="en-US" dirty="0"/>
              <a:t>Strength: Chamber of Commerce</a:t>
            </a:r>
          </a:p>
          <a:p>
            <a:pPr>
              <a:spcBef>
                <a:spcPts val="0"/>
              </a:spcBef>
            </a:pPr>
            <a:r>
              <a:rPr lang="en-US" dirty="0"/>
              <a:t>Strength: Low Taxes/Opportunity</a:t>
            </a:r>
          </a:p>
          <a:p>
            <a:pPr>
              <a:spcBef>
                <a:spcPts val="0"/>
              </a:spcBef>
            </a:pPr>
            <a:r>
              <a:rPr lang="en-US" dirty="0"/>
              <a:t>Weakness: Bond Issues (Need Education)</a:t>
            </a:r>
          </a:p>
          <a:p>
            <a:pPr>
              <a:spcBef>
                <a:spcPts val="0"/>
              </a:spcBef>
            </a:pPr>
            <a:r>
              <a:rPr lang="en-US" dirty="0"/>
              <a:t>Weakness: Need for Competitive Pay for Non-Skilled Workers</a:t>
            </a:r>
          </a:p>
          <a:p>
            <a:pPr>
              <a:spcBef>
                <a:spcPts val="0"/>
              </a:spcBef>
            </a:pPr>
            <a:r>
              <a:rPr lang="en-US" dirty="0"/>
              <a:t>Weakness: Lack of Competitive Employment Opportunities</a:t>
            </a:r>
          </a:p>
          <a:p>
            <a:pPr>
              <a:spcBef>
                <a:spcPts val="0"/>
              </a:spcBef>
            </a:pPr>
            <a:r>
              <a:rPr lang="en-US" dirty="0"/>
              <a:t>Weakness: Lack of Quality Restaurants </a:t>
            </a:r>
          </a:p>
          <a:p>
            <a:pPr>
              <a:spcBef>
                <a:spcPts val="0"/>
              </a:spcBef>
            </a:pPr>
            <a:r>
              <a:rPr lang="en-US" dirty="0"/>
              <a:t>Opportunity: Downtown District</a:t>
            </a:r>
          </a:p>
          <a:p>
            <a:pPr>
              <a:spcBef>
                <a:spcPts val="0"/>
              </a:spcBef>
            </a:pPr>
            <a:r>
              <a:rPr lang="en-US" dirty="0"/>
              <a:t>Opportunity: Citywide </a:t>
            </a:r>
            <a:r>
              <a:rPr lang="en-US" dirty="0" err="1"/>
              <a:t>WiFi</a:t>
            </a:r>
            <a:endParaRPr lang="en-US" dirty="0"/>
          </a:p>
          <a:p>
            <a:pPr>
              <a:spcBef>
                <a:spcPts val="0"/>
              </a:spcBef>
            </a:pPr>
            <a:r>
              <a:rPr lang="en-US" dirty="0"/>
              <a:t>Threat: Businesses Fighting for Same Funds</a:t>
            </a:r>
          </a:p>
          <a:p>
            <a:pPr>
              <a:spcBef>
                <a:spcPts val="0"/>
              </a:spcBef>
            </a:pPr>
            <a:r>
              <a:rPr lang="en-US" dirty="0"/>
              <a:t>Threat: Low Investment/Reinvestment</a:t>
            </a:r>
          </a:p>
          <a:p>
            <a:endParaRPr lang="en-US" dirty="0"/>
          </a:p>
        </p:txBody>
      </p:sp>
      <p:sp>
        <p:nvSpPr>
          <p:cNvPr id="4" name="Text Placeholder 3">
            <a:extLst>
              <a:ext uri="{FF2B5EF4-FFF2-40B4-BE49-F238E27FC236}">
                <a16:creationId xmlns:a16="http://schemas.microsoft.com/office/drawing/2014/main" id="{2EF25EB6-8D9A-87D7-4782-157DFF4D23AA}"/>
              </a:ext>
            </a:extLst>
          </p:cNvPr>
          <p:cNvSpPr>
            <a:spLocks noGrp="1"/>
          </p:cNvSpPr>
          <p:nvPr>
            <p:ph type="body" sz="half" idx="2"/>
          </p:nvPr>
        </p:nvSpPr>
        <p:spPr/>
        <p:txBody>
          <a:bodyPr>
            <a:normAutofit/>
          </a:bodyPr>
          <a:lstStyle/>
          <a:p>
            <a:r>
              <a:rPr lang="en-US" sz="1800" dirty="0">
                <a:solidFill>
                  <a:schemeClr val="tx1"/>
                </a:solidFill>
              </a:rPr>
              <a:t>“Government doesn’t create jobs, it only creates the conditions that make jobs more or less likely.”</a:t>
            </a:r>
          </a:p>
          <a:p>
            <a:pPr algn="r"/>
            <a:r>
              <a:rPr lang="en-US" sz="1800" dirty="0">
                <a:solidFill>
                  <a:schemeClr val="tx1"/>
                </a:solidFill>
              </a:rPr>
              <a:t>- Mitch Daniels</a:t>
            </a:r>
          </a:p>
        </p:txBody>
      </p:sp>
    </p:spTree>
    <p:extLst>
      <p:ext uri="{BB962C8B-B14F-4D97-AF65-F5344CB8AC3E}">
        <p14:creationId xmlns:p14="http://schemas.microsoft.com/office/powerpoint/2010/main" val="158990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2583-A844-2973-080B-B0B7B01CC4C6}"/>
              </a:ext>
            </a:extLst>
          </p:cNvPr>
          <p:cNvSpPr>
            <a:spLocks noGrp="1"/>
          </p:cNvSpPr>
          <p:nvPr>
            <p:ph type="title"/>
          </p:nvPr>
        </p:nvSpPr>
        <p:spPr/>
        <p:txBody>
          <a:bodyPr/>
          <a:lstStyle/>
          <a:p>
            <a:r>
              <a:rPr lang="en-US" dirty="0"/>
              <a:t>Social  Services</a:t>
            </a:r>
          </a:p>
        </p:txBody>
      </p:sp>
      <p:sp>
        <p:nvSpPr>
          <p:cNvPr id="3" name="Content Placeholder 2">
            <a:extLst>
              <a:ext uri="{FF2B5EF4-FFF2-40B4-BE49-F238E27FC236}">
                <a16:creationId xmlns:a16="http://schemas.microsoft.com/office/drawing/2014/main" id="{27D8004C-BB0E-B40B-642C-69DDDD3E356B}"/>
              </a:ext>
            </a:extLst>
          </p:cNvPr>
          <p:cNvSpPr>
            <a:spLocks noGrp="1"/>
          </p:cNvSpPr>
          <p:nvPr>
            <p:ph idx="1"/>
          </p:nvPr>
        </p:nvSpPr>
        <p:spPr/>
        <p:txBody>
          <a:bodyPr/>
          <a:lstStyle/>
          <a:p>
            <a:pPr marL="0" indent="0">
              <a:spcBef>
                <a:spcPts val="0"/>
              </a:spcBef>
              <a:buNone/>
            </a:pPr>
            <a:endParaRPr lang="en-US" b="1" dirty="0"/>
          </a:p>
          <a:p>
            <a:pPr marL="0" indent="0">
              <a:spcBef>
                <a:spcPts val="0"/>
              </a:spcBef>
              <a:buNone/>
            </a:pPr>
            <a:endParaRPr lang="en-US" b="1" dirty="0"/>
          </a:p>
          <a:p>
            <a:pPr marL="0" indent="0">
              <a:spcBef>
                <a:spcPts val="0"/>
              </a:spcBef>
              <a:buNone/>
            </a:pPr>
            <a:r>
              <a:rPr lang="en-US" b="1" dirty="0"/>
              <a:t>What You Said</a:t>
            </a:r>
          </a:p>
          <a:p>
            <a:pPr>
              <a:spcBef>
                <a:spcPts val="0"/>
              </a:spcBef>
            </a:pPr>
            <a:r>
              <a:rPr lang="en-US" dirty="0"/>
              <a:t>Strength: Beautiful Day</a:t>
            </a:r>
          </a:p>
          <a:p>
            <a:pPr>
              <a:spcBef>
                <a:spcPts val="0"/>
              </a:spcBef>
            </a:pPr>
            <a:r>
              <a:rPr lang="en-US" dirty="0"/>
              <a:t>Strength: Delta Community Action</a:t>
            </a:r>
          </a:p>
          <a:p>
            <a:pPr>
              <a:spcBef>
                <a:spcPts val="0"/>
              </a:spcBef>
            </a:pPr>
            <a:r>
              <a:rPr lang="en-US" dirty="0"/>
              <a:t>Strength: 80+ Non-Profit Organizations</a:t>
            </a:r>
          </a:p>
          <a:p>
            <a:pPr>
              <a:spcBef>
                <a:spcPts val="0"/>
              </a:spcBef>
            </a:pPr>
            <a:r>
              <a:rPr lang="en-US" dirty="0"/>
              <a:t>Strength: Think Ability</a:t>
            </a:r>
          </a:p>
          <a:p>
            <a:pPr>
              <a:spcBef>
                <a:spcPts val="0"/>
              </a:spcBef>
            </a:pPr>
            <a:r>
              <a:rPr lang="en-US" dirty="0"/>
              <a:t>Strength: Gabriel’s House</a:t>
            </a:r>
          </a:p>
          <a:p>
            <a:pPr>
              <a:spcBef>
                <a:spcPts val="0"/>
              </a:spcBef>
            </a:pPr>
            <a:r>
              <a:rPr lang="en-US" dirty="0"/>
              <a:t>Weakness: 60% Free/Reduced Meals at Schools</a:t>
            </a:r>
          </a:p>
          <a:p>
            <a:pPr>
              <a:spcBef>
                <a:spcPts val="0"/>
              </a:spcBef>
            </a:pPr>
            <a:r>
              <a:rPr lang="en-US" dirty="0"/>
              <a:t>Weakness: Opioid Impact in Community</a:t>
            </a:r>
          </a:p>
          <a:p>
            <a:pPr>
              <a:spcBef>
                <a:spcPts val="0"/>
              </a:spcBef>
            </a:pPr>
            <a:r>
              <a:rPr lang="en-US" dirty="0"/>
              <a:t>Weakness: Homelessness</a:t>
            </a:r>
          </a:p>
          <a:p>
            <a:pPr>
              <a:spcBef>
                <a:spcPts val="0"/>
              </a:spcBef>
            </a:pPr>
            <a:r>
              <a:rPr lang="en-US" dirty="0"/>
              <a:t>Weakness: Behavior/Mental Health </a:t>
            </a:r>
          </a:p>
          <a:p>
            <a:pPr>
              <a:spcBef>
                <a:spcPts val="0"/>
              </a:spcBef>
            </a:pPr>
            <a:r>
              <a:rPr lang="en-US" dirty="0"/>
              <a:t>Threat: Drug Use</a:t>
            </a:r>
          </a:p>
          <a:p>
            <a:pPr>
              <a:spcBef>
                <a:spcPts val="0"/>
              </a:spcBef>
            </a:pPr>
            <a:r>
              <a:rPr lang="en-US" dirty="0"/>
              <a:t>Threat: Babies Having Babies</a:t>
            </a:r>
          </a:p>
          <a:p>
            <a:pPr>
              <a:spcBef>
                <a:spcPts val="0"/>
              </a:spcBef>
            </a:pPr>
            <a:r>
              <a:rPr lang="en-US" dirty="0"/>
              <a:t>Threat:  Apathy</a:t>
            </a:r>
          </a:p>
          <a:p>
            <a:pPr marL="0" indent="0">
              <a:spcBef>
                <a:spcPts val="0"/>
              </a:spcBef>
              <a:buNone/>
            </a:pPr>
            <a:endParaRPr lang="en-US" dirty="0">
              <a:solidFill>
                <a:srgbClr val="FF0000"/>
              </a:solidFill>
            </a:endParaRPr>
          </a:p>
        </p:txBody>
      </p:sp>
      <p:sp>
        <p:nvSpPr>
          <p:cNvPr id="4" name="Text Placeholder 3">
            <a:extLst>
              <a:ext uri="{FF2B5EF4-FFF2-40B4-BE49-F238E27FC236}">
                <a16:creationId xmlns:a16="http://schemas.microsoft.com/office/drawing/2014/main" id="{7914549A-6A64-889B-F817-72ACFF0054EA}"/>
              </a:ext>
            </a:extLst>
          </p:cNvPr>
          <p:cNvSpPr>
            <a:spLocks noGrp="1"/>
          </p:cNvSpPr>
          <p:nvPr>
            <p:ph type="body" sz="half" idx="2"/>
          </p:nvPr>
        </p:nvSpPr>
        <p:spPr/>
        <p:txBody>
          <a:bodyPr/>
          <a:lstStyle/>
          <a:p>
            <a:r>
              <a:rPr lang="en-US" sz="1600" dirty="0">
                <a:solidFill>
                  <a:schemeClr val="tx1"/>
                </a:solidFill>
              </a:rPr>
              <a:t>“Not all of us can do great things, but we can do small things with great love.”</a:t>
            </a:r>
          </a:p>
          <a:p>
            <a:pPr algn="r"/>
            <a:r>
              <a:rPr lang="en-US" sz="1600" dirty="0">
                <a:solidFill>
                  <a:schemeClr val="tx1"/>
                </a:solidFill>
              </a:rPr>
              <a:t>- Mother Teresa</a:t>
            </a:r>
          </a:p>
          <a:p>
            <a:endParaRPr lang="en-US" dirty="0"/>
          </a:p>
        </p:txBody>
      </p:sp>
    </p:spTree>
    <p:extLst>
      <p:ext uri="{BB962C8B-B14F-4D97-AF65-F5344CB8AC3E}">
        <p14:creationId xmlns:p14="http://schemas.microsoft.com/office/powerpoint/2010/main" val="425699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431D2-0C59-5F34-0220-F798C3056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BF94F9-0873-D205-FE68-FAC449B7A5F2}"/>
              </a:ext>
            </a:extLst>
          </p:cNvPr>
          <p:cNvSpPr>
            <a:spLocks noGrp="1"/>
          </p:cNvSpPr>
          <p:nvPr>
            <p:ph type="title"/>
          </p:nvPr>
        </p:nvSpPr>
        <p:spPr/>
        <p:txBody>
          <a:bodyPr/>
          <a:lstStyle/>
          <a:p>
            <a:r>
              <a:rPr lang="en-US" dirty="0"/>
              <a:t>Miscellaneous Topics</a:t>
            </a:r>
          </a:p>
        </p:txBody>
      </p:sp>
      <p:sp>
        <p:nvSpPr>
          <p:cNvPr id="3" name="Content Placeholder 2">
            <a:extLst>
              <a:ext uri="{FF2B5EF4-FFF2-40B4-BE49-F238E27FC236}">
                <a16:creationId xmlns:a16="http://schemas.microsoft.com/office/drawing/2014/main" id="{7F21BE22-2538-3EC1-A998-62BED727A41E}"/>
              </a:ext>
            </a:extLst>
          </p:cNvPr>
          <p:cNvSpPr>
            <a:spLocks noGrp="1"/>
          </p:cNvSpPr>
          <p:nvPr>
            <p:ph idx="1"/>
          </p:nvPr>
        </p:nvSpPr>
        <p:spPr/>
        <p:txBody>
          <a:bodyPr>
            <a:normAutofit lnSpcReduction="10000"/>
          </a:bodyPr>
          <a:lstStyle/>
          <a:p>
            <a:pPr marL="0" indent="0">
              <a:spcBef>
                <a:spcPts val="0"/>
              </a:spcBef>
              <a:buNone/>
            </a:pPr>
            <a:r>
              <a:rPr lang="en-US" b="1" dirty="0"/>
              <a:t>What You Said</a:t>
            </a:r>
          </a:p>
          <a:p>
            <a:pPr>
              <a:spcBef>
                <a:spcPts val="0"/>
              </a:spcBef>
            </a:pPr>
            <a:r>
              <a:rPr lang="en-US" dirty="0"/>
              <a:t>Strength: Leadership</a:t>
            </a:r>
          </a:p>
          <a:p>
            <a:pPr>
              <a:spcBef>
                <a:spcPts val="0"/>
              </a:spcBef>
            </a:pPr>
            <a:r>
              <a:rPr lang="en-US" dirty="0"/>
              <a:t>Strength: Humane Society</a:t>
            </a:r>
          </a:p>
          <a:p>
            <a:pPr>
              <a:spcBef>
                <a:spcPts val="0"/>
              </a:spcBef>
            </a:pPr>
            <a:r>
              <a:rPr lang="en-US" dirty="0"/>
              <a:t>Strength: Think Ability</a:t>
            </a:r>
          </a:p>
          <a:p>
            <a:pPr>
              <a:spcBef>
                <a:spcPts val="0"/>
              </a:spcBef>
            </a:pPr>
            <a:r>
              <a:rPr lang="en-US" dirty="0"/>
              <a:t>Strength: Douglass Center</a:t>
            </a:r>
          </a:p>
          <a:p>
            <a:pPr>
              <a:spcBef>
                <a:spcPts val="0"/>
              </a:spcBef>
            </a:pPr>
            <a:r>
              <a:rPr lang="en-US" dirty="0"/>
              <a:t>Strength: </a:t>
            </a:r>
            <a:r>
              <a:rPr lang="en-US" dirty="0" err="1"/>
              <a:t>McCasland</a:t>
            </a:r>
            <a:r>
              <a:rPr lang="en-US" dirty="0"/>
              <a:t> Foundation</a:t>
            </a:r>
          </a:p>
          <a:p>
            <a:pPr>
              <a:spcBef>
                <a:spcPts val="0"/>
              </a:spcBef>
            </a:pPr>
            <a:r>
              <a:rPr lang="en-US" dirty="0"/>
              <a:t>Weakness: Lack of Publicity</a:t>
            </a:r>
          </a:p>
          <a:p>
            <a:pPr>
              <a:spcBef>
                <a:spcPts val="0"/>
              </a:spcBef>
            </a:pPr>
            <a:r>
              <a:rPr lang="en-US" dirty="0"/>
              <a:t>Weakness: Lack of Community Gateways</a:t>
            </a:r>
          </a:p>
          <a:p>
            <a:pPr>
              <a:spcBef>
                <a:spcPts val="0"/>
              </a:spcBef>
            </a:pPr>
            <a:r>
              <a:rPr lang="en-US" dirty="0"/>
              <a:t>Weakness: Lack of Recycle Center</a:t>
            </a:r>
          </a:p>
          <a:p>
            <a:pPr>
              <a:spcBef>
                <a:spcPts val="0"/>
              </a:spcBef>
            </a:pPr>
            <a:r>
              <a:rPr lang="en-US" dirty="0"/>
              <a:t>Opportunity: Community Billboard/Marque</a:t>
            </a:r>
          </a:p>
          <a:p>
            <a:pPr>
              <a:spcBef>
                <a:spcPts val="0"/>
              </a:spcBef>
            </a:pPr>
            <a:r>
              <a:rPr lang="en-US" dirty="0"/>
              <a:t>Opportunity: </a:t>
            </a:r>
            <a:r>
              <a:rPr lang="en-US" dirty="0" err="1"/>
              <a:t>Crapemyrtle</a:t>
            </a:r>
            <a:r>
              <a:rPr lang="en-US" dirty="0"/>
              <a:t> Capital of OK</a:t>
            </a:r>
          </a:p>
          <a:p>
            <a:pPr>
              <a:spcBef>
                <a:spcPts val="0"/>
              </a:spcBef>
            </a:pPr>
            <a:r>
              <a:rPr lang="en-US" dirty="0"/>
              <a:t>Opportunity: Ability to Increase Circulation of Local Dollars</a:t>
            </a:r>
          </a:p>
          <a:p>
            <a:pPr>
              <a:spcBef>
                <a:spcPts val="0"/>
              </a:spcBef>
            </a:pPr>
            <a:r>
              <a:rPr lang="en-US" dirty="0"/>
              <a:t>Threat: We Wait for Others to Create Opportunities</a:t>
            </a:r>
          </a:p>
          <a:p>
            <a:pPr>
              <a:spcBef>
                <a:spcPts val="0"/>
              </a:spcBef>
            </a:pPr>
            <a:r>
              <a:rPr lang="en-US" dirty="0"/>
              <a:t>Threat: Non-Profits are Fighting for Same Available Funding</a:t>
            </a:r>
          </a:p>
          <a:p>
            <a:pPr>
              <a:spcBef>
                <a:spcPts val="0"/>
              </a:spcBef>
            </a:pPr>
            <a:r>
              <a:rPr lang="en-US" dirty="0"/>
              <a:t>Threat: Apathy</a:t>
            </a:r>
          </a:p>
          <a:p>
            <a:pPr>
              <a:spcBef>
                <a:spcPts val="0"/>
              </a:spcBef>
            </a:pPr>
            <a:endParaRPr lang="en-US" dirty="0">
              <a:solidFill>
                <a:srgbClr val="FF0000"/>
              </a:solidFill>
            </a:endParaRPr>
          </a:p>
          <a:p>
            <a:pPr>
              <a:spcBef>
                <a:spcPts val="0"/>
              </a:spcBef>
            </a:pPr>
            <a:endParaRPr lang="en-US" dirty="0">
              <a:solidFill>
                <a:srgbClr val="FF0000"/>
              </a:solidFill>
            </a:endParaRPr>
          </a:p>
          <a:p>
            <a:pPr>
              <a:spcBef>
                <a:spcPts val="0"/>
              </a:spcBef>
            </a:pPr>
            <a:endParaRPr lang="en-US" dirty="0">
              <a:solidFill>
                <a:srgbClr val="FF0000"/>
              </a:solidFill>
            </a:endParaRPr>
          </a:p>
          <a:p>
            <a:pPr>
              <a:spcBef>
                <a:spcPts val="0"/>
              </a:spcBef>
            </a:pPr>
            <a:endParaRPr lang="en-US" dirty="0">
              <a:solidFill>
                <a:srgbClr val="FF0000"/>
              </a:solidFill>
            </a:endParaRPr>
          </a:p>
          <a:p>
            <a:endParaRPr lang="en-US" dirty="0"/>
          </a:p>
        </p:txBody>
      </p:sp>
      <p:sp>
        <p:nvSpPr>
          <p:cNvPr id="4" name="Text Placeholder 3">
            <a:extLst>
              <a:ext uri="{FF2B5EF4-FFF2-40B4-BE49-F238E27FC236}">
                <a16:creationId xmlns:a16="http://schemas.microsoft.com/office/drawing/2014/main" id="{2EF25EB6-8D9A-87D7-4782-157DFF4D23AA}"/>
              </a:ext>
            </a:extLst>
          </p:cNvPr>
          <p:cNvSpPr>
            <a:spLocks noGrp="1"/>
          </p:cNvSpPr>
          <p:nvPr>
            <p:ph type="body" sz="half" idx="2"/>
          </p:nvPr>
        </p:nvSpPr>
        <p:spPr/>
        <p:txBody>
          <a:bodyPr>
            <a:normAutofit/>
          </a:bodyPr>
          <a:lstStyle/>
          <a:p>
            <a:r>
              <a:rPr lang="en-US" sz="1800" dirty="0">
                <a:solidFill>
                  <a:schemeClr val="tx1"/>
                </a:solidFill>
              </a:rPr>
              <a:t>“Volunteering is the ultimate exercise in democracy.  You vote in elections once a year, but when you volunteer, you vote every day about the kind of community you want to live in.”</a:t>
            </a:r>
          </a:p>
          <a:p>
            <a:pPr algn="r"/>
            <a:r>
              <a:rPr lang="en-US" sz="1800" dirty="0">
                <a:solidFill>
                  <a:schemeClr val="tx1"/>
                </a:solidFill>
              </a:rPr>
              <a:t>- Author Unknown</a:t>
            </a:r>
          </a:p>
        </p:txBody>
      </p:sp>
    </p:spTree>
    <p:extLst>
      <p:ext uri="{BB962C8B-B14F-4D97-AF65-F5344CB8AC3E}">
        <p14:creationId xmlns:p14="http://schemas.microsoft.com/office/powerpoint/2010/main" val="213144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4EA8-BFFA-EF39-1A04-009F54CB1CB2}"/>
              </a:ext>
            </a:extLst>
          </p:cNvPr>
          <p:cNvSpPr>
            <a:spLocks noGrp="1"/>
          </p:cNvSpPr>
          <p:nvPr>
            <p:ph type="title"/>
          </p:nvPr>
        </p:nvSpPr>
        <p:spPr/>
        <p:txBody>
          <a:bodyPr/>
          <a:lstStyle/>
          <a:p>
            <a:r>
              <a:rPr lang="en-US" dirty="0">
                <a:solidFill>
                  <a:schemeClr val="tx1"/>
                </a:solidFill>
              </a:rPr>
              <a:t>Next  Steps  to  move</a:t>
            </a:r>
            <a:br>
              <a:rPr lang="en-US" dirty="0">
                <a:solidFill>
                  <a:schemeClr val="tx1"/>
                </a:solidFill>
              </a:rPr>
            </a:br>
            <a:r>
              <a:rPr lang="en-US" dirty="0">
                <a:solidFill>
                  <a:schemeClr val="tx1"/>
                </a:solidFill>
              </a:rPr>
              <a:t>Duncan  forward</a:t>
            </a:r>
          </a:p>
        </p:txBody>
      </p:sp>
      <p:sp>
        <p:nvSpPr>
          <p:cNvPr id="3" name="Content Placeholder 2">
            <a:extLst>
              <a:ext uri="{FF2B5EF4-FFF2-40B4-BE49-F238E27FC236}">
                <a16:creationId xmlns:a16="http://schemas.microsoft.com/office/drawing/2014/main" id="{B7260514-F9ED-F6B2-7F2E-B9EE54DD84AD}"/>
              </a:ext>
            </a:extLst>
          </p:cNvPr>
          <p:cNvSpPr>
            <a:spLocks noGrp="1"/>
          </p:cNvSpPr>
          <p:nvPr>
            <p:ph idx="1"/>
          </p:nvPr>
        </p:nvSpPr>
        <p:spPr>
          <a:xfrm>
            <a:off x="6736080" y="205101"/>
            <a:ext cx="4815840" cy="6409345"/>
          </a:xfrm>
        </p:spPr>
        <p:txBody>
          <a:bodyPr>
            <a:normAutofit/>
          </a:bodyPr>
          <a:lstStyle/>
          <a:p>
            <a:pPr marL="0" indent="0">
              <a:spcBef>
                <a:spcPts val="0"/>
              </a:spcBef>
              <a:buNone/>
            </a:pPr>
            <a:r>
              <a:rPr lang="en-US" b="1" dirty="0"/>
              <a:t>Establish Goal Statements</a:t>
            </a:r>
          </a:p>
          <a:p>
            <a:pPr>
              <a:spcBef>
                <a:spcPts val="0"/>
              </a:spcBef>
              <a:spcAft>
                <a:spcPts val="1000"/>
              </a:spcAft>
            </a:pPr>
            <a:r>
              <a:rPr lang="en-US" dirty="0"/>
              <a:t>Your input will be used to create several “Goal Statements” that we will consider, modify, select that will be used to drive the various topics of this Quality of Life Plan.</a:t>
            </a:r>
          </a:p>
          <a:p>
            <a:pPr marL="0" indent="0">
              <a:spcBef>
                <a:spcPts val="0"/>
              </a:spcBef>
              <a:buNone/>
            </a:pPr>
            <a:r>
              <a:rPr lang="en-US" b="1" dirty="0"/>
              <a:t>Identify Objectives</a:t>
            </a:r>
          </a:p>
          <a:p>
            <a:pPr>
              <a:spcBef>
                <a:spcPts val="0"/>
              </a:spcBef>
              <a:spcAft>
                <a:spcPts val="1000"/>
              </a:spcAft>
            </a:pPr>
            <a:r>
              <a:rPr lang="en-US" dirty="0"/>
              <a:t>Using the selected “Goal Statements” we will use additional citizen input to establish the first set of “Objectives” that will help guide policies and programs.</a:t>
            </a:r>
          </a:p>
          <a:p>
            <a:pPr marL="0" indent="0">
              <a:spcBef>
                <a:spcPts val="0"/>
              </a:spcBef>
              <a:buNone/>
            </a:pPr>
            <a:r>
              <a:rPr lang="en-US" b="1" dirty="0"/>
              <a:t>Identify Key Players and Stakeholders</a:t>
            </a:r>
          </a:p>
          <a:p>
            <a:pPr>
              <a:spcBef>
                <a:spcPts val="0"/>
              </a:spcBef>
              <a:spcAft>
                <a:spcPts val="1000"/>
              </a:spcAft>
            </a:pPr>
            <a:r>
              <a:rPr lang="en-US" dirty="0"/>
              <a:t>Through citizen input, we will identify the “Key Players and Stakeholders” as those individuals/organizations that need to participate with the planning process.</a:t>
            </a:r>
          </a:p>
          <a:p>
            <a:pPr marL="0" indent="0">
              <a:spcBef>
                <a:spcPts val="0"/>
              </a:spcBef>
              <a:buNone/>
            </a:pPr>
            <a:r>
              <a:rPr lang="en-US" b="1" dirty="0"/>
              <a:t>Discuss Potential Funding Opportunities</a:t>
            </a:r>
          </a:p>
          <a:p>
            <a:pPr>
              <a:spcBef>
                <a:spcPts val="0"/>
              </a:spcBef>
            </a:pPr>
            <a:r>
              <a:rPr lang="en-US" dirty="0"/>
              <a:t>Citizen discussion will drive pursuit of “Potential Funding” that may exist.  These may include grants, fundraising, and use of tax dollars.</a:t>
            </a:r>
          </a:p>
        </p:txBody>
      </p:sp>
      <p:sp>
        <p:nvSpPr>
          <p:cNvPr id="4" name="Text Placeholder 3">
            <a:extLst>
              <a:ext uri="{FF2B5EF4-FFF2-40B4-BE49-F238E27FC236}">
                <a16:creationId xmlns:a16="http://schemas.microsoft.com/office/drawing/2014/main" id="{82D3A5ED-B47B-4B19-3671-DF051778FD8B}"/>
              </a:ext>
            </a:extLst>
          </p:cNvPr>
          <p:cNvSpPr>
            <a:spLocks noGrp="1"/>
          </p:cNvSpPr>
          <p:nvPr>
            <p:ph type="body" sz="half" idx="2"/>
          </p:nvPr>
        </p:nvSpPr>
        <p:spPr/>
        <p:txBody>
          <a:bodyPr/>
          <a:lstStyle/>
          <a:p>
            <a:r>
              <a:rPr lang="en-US" sz="1600" dirty="0">
                <a:solidFill>
                  <a:schemeClr val="tx1"/>
                </a:solidFill>
              </a:rPr>
              <a:t>“Progress is impossible without change.”</a:t>
            </a:r>
          </a:p>
          <a:p>
            <a:pPr algn="r"/>
            <a:r>
              <a:rPr lang="en-US" sz="1600" dirty="0">
                <a:solidFill>
                  <a:schemeClr val="tx1"/>
                </a:solidFill>
              </a:rPr>
              <a:t>- Walt Disney</a:t>
            </a:r>
          </a:p>
          <a:p>
            <a:endParaRPr lang="en-US" dirty="0"/>
          </a:p>
        </p:txBody>
      </p:sp>
    </p:spTree>
    <p:extLst>
      <p:ext uri="{BB962C8B-B14F-4D97-AF65-F5344CB8AC3E}">
        <p14:creationId xmlns:p14="http://schemas.microsoft.com/office/powerpoint/2010/main" val="402785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497F-F0D9-AEEF-2A4D-77DC52435B09}"/>
              </a:ext>
            </a:extLst>
          </p:cNvPr>
          <p:cNvSpPr>
            <a:spLocks noGrp="1"/>
          </p:cNvSpPr>
          <p:nvPr>
            <p:ph type="title"/>
          </p:nvPr>
        </p:nvSpPr>
        <p:spPr/>
        <p:txBody>
          <a:bodyPr/>
          <a:lstStyle/>
          <a:p>
            <a:r>
              <a:rPr lang="en-US" dirty="0"/>
              <a:t>Future  Meetings</a:t>
            </a:r>
          </a:p>
        </p:txBody>
      </p:sp>
      <p:sp>
        <p:nvSpPr>
          <p:cNvPr id="3" name="Content Placeholder 2">
            <a:extLst>
              <a:ext uri="{FF2B5EF4-FFF2-40B4-BE49-F238E27FC236}">
                <a16:creationId xmlns:a16="http://schemas.microsoft.com/office/drawing/2014/main" id="{F885060E-8EAB-3B86-C5AE-91F813745CEE}"/>
              </a:ext>
            </a:extLst>
          </p:cNvPr>
          <p:cNvSpPr>
            <a:spLocks noGrp="1"/>
          </p:cNvSpPr>
          <p:nvPr>
            <p:ph idx="1"/>
          </p:nvPr>
        </p:nvSpPr>
        <p:spPr/>
        <p:txBody>
          <a:bodyPr/>
          <a:lstStyle/>
          <a:p>
            <a:r>
              <a:rPr lang="en-US" strike="sngStrike" dirty="0"/>
              <a:t>February 26, 2024</a:t>
            </a:r>
          </a:p>
          <a:p>
            <a:r>
              <a:rPr lang="en-US" strike="sngStrike" dirty="0"/>
              <a:t>March 25, 2024</a:t>
            </a:r>
          </a:p>
          <a:p>
            <a:r>
              <a:rPr lang="en-US" strike="sngStrike" dirty="0"/>
              <a:t>April 22, 2024</a:t>
            </a:r>
          </a:p>
          <a:p>
            <a:r>
              <a:rPr lang="en-US" strike="sngStrike" dirty="0"/>
              <a:t>May 20, 2024 (3</a:t>
            </a:r>
            <a:r>
              <a:rPr lang="en-US" strike="sngStrike" baseline="30000" dirty="0"/>
              <a:t>rd</a:t>
            </a:r>
            <a:r>
              <a:rPr lang="en-US" strike="sngStrike" dirty="0"/>
              <a:t> Monday)</a:t>
            </a:r>
          </a:p>
          <a:p>
            <a:r>
              <a:rPr lang="en-US" dirty="0"/>
              <a:t>June 24, 2024</a:t>
            </a:r>
          </a:p>
          <a:p>
            <a:r>
              <a:rPr lang="en-US" dirty="0"/>
              <a:t>July 22, 2024</a:t>
            </a:r>
          </a:p>
          <a:p>
            <a:r>
              <a:rPr lang="en-US" dirty="0"/>
              <a:t>August 26, 2024</a:t>
            </a:r>
          </a:p>
          <a:p>
            <a:r>
              <a:rPr lang="en-US" dirty="0"/>
              <a:t>September 23, 2024</a:t>
            </a:r>
          </a:p>
          <a:p>
            <a:r>
              <a:rPr lang="en-US" dirty="0"/>
              <a:t>October 28, 2024</a:t>
            </a:r>
          </a:p>
          <a:p>
            <a:r>
              <a:rPr lang="en-US" dirty="0"/>
              <a:t>November 18, 2024 (3</a:t>
            </a:r>
            <a:r>
              <a:rPr lang="en-US" baseline="30000" dirty="0"/>
              <a:t>rd</a:t>
            </a:r>
            <a:r>
              <a:rPr lang="en-US" dirty="0"/>
              <a:t> Monday)</a:t>
            </a:r>
          </a:p>
          <a:p>
            <a:r>
              <a:rPr lang="en-US" dirty="0"/>
              <a:t>December 16, 2024 (3</a:t>
            </a:r>
            <a:r>
              <a:rPr lang="en-US" baseline="30000" dirty="0"/>
              <a:t>rd</a:t>
            </a:r>
            <a:r>
              <a:rPr lang="en-US" dirty="0"/>
              <a:t> Monday)</a:t>
            </a:r>
          </a:p>
        </p:txBody>
      </p:sp>
      <p:sp>
        <p:nvSpPr>
          <p:cNvPr id="4" name="Text Placeholder 3">
            <a:extLst>
              <a:ext uri="{FF2B5EF4-FFF2-40B4-BE49-F238E27FC236}">
                <a16:creationId xmlns:a16="http://schemas.microsoft.com/office/drawing/2014/main" id="{B84AE373-9949-7828-A3EE-65EC0BE415C4}"/>
              </a:ext>
            </a:extLst>
          </p:cNvPr>
          <p:cNvSpPr>
            <a:spLocks noGrp="1"/>
          </p:cNvSpPr>
          <p:nvPr>
            <p:ph type="body" sz="half" idx="2"/>
          </p:nvPr>
        </p:nvSpPr>
        <p:spPr/>
        <p:txBody>
          <a:bodyPr/>
          <a:lstStyle/>
          <a:p>
            <a:r>
              <a:rPr lang="en-US" sz="1800" dirty="0">
                <a:solidFill>
                  <a:schemeClr val="tx1"/>
                </a:solidFill>
              </a:rPr>
              <a:t>“The creative process involves getting input, making recommendation, getting critical review, getting more input, improving the recommendation, getting more critical review… again and again and again.”</a:t>
            </a:r>
          </a:p>
          <a:p>
            <a:pPr algn="r"/>
            <a:r>
              <a:rPr lang="en-US" sz="1800" dirty="0">
                <a:solidFill>
                  <a:schemeClr val="tx1"/>
                </a:solidFill>
              </a:rPr>
              <a:t>- Author Unknown</a:t>
            </a:r>
          </a:p>
          <a:p>
            <a:endParaRPr lang="en-US" dirty="0"/>
          </a:p>
        </p:txBody>
      </p:sp>
    </p:spTree>
    <p:extLst>
      <p:ext uri="{BB962C8B-B14F-4D97-AF65-F5344CB8AC3E}">
        <p14:creationId xmlns:p14="http://schemas.microsoft.com/office/powerpoint/2010/main" val="382595412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16599</TotalTime>
  <Words>826</Words>
  <Application>Microsoft Office PowerPoint</Application>
  <PresentationFormat>Widescreen</PresentationFormat>
  <Paragraphs>136</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Gill Sans MT</vt:lpstr>
      <vt:lpstr>Parcel</vt:lpstr>
      <vt:lpstr>PowerPoint Presentation</vt:lpstr>
      <vt:lpstr>Duncan  Heart  &amp;  soul Updates</vt:lpstr>
      <vt:lpstr>Recap April 22, 2024</vt:lpstr>
      <vt:lpstr>Arts &amp; Culture</vt:lpstr>
      <vt:lpstr>Economic Development</vt:lpstr>
      <vt:lpstr>Social  Services</vt:lpstr>
      <vt:lpstr>Miscellaneous Topics</vt:lpstr>
      <vt:lpstr>Next  Steps  to  move Duncan  forward</vt:lpstr>
      <vt:lpstr>Future  Meetings</vt:lpstr>
      <vt:lpstr>Thank  you  for  sharing  your  input  and  visions  for  our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Nate Schacht</dc:creator>
  <cp:lastModifiedBy>Nate Schacht</cp:lastModifiedBy>
  <cp:revision>87</cp:revision>
  <cp:lastPrinted>2024-04-22T13:32:38Z</cp:lastPrinted>
  <dcterms:created xsi:type="dcterms:W3CDTF">2024-01-17T16:37:17Z</dcterms:created>
  <dcterms:modified xsi:type="dcterms:W3CDTF">2024-05-01T12:15:16Z</dcterms:modified>
</cp:coreProperties>
</file>