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68" d="100"/>
          <a:sy n="68" d="100"/>
        </p:scale>
        <p:origin x="72" y="5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rot="10800000">
              <a:off x="0" y="0"/>
              <a:ext cx="842596" cy="5666154"/>
            </a:xfrm>
            <a:prstGeom prst="triangle">
              <a:avLst>
                <a:gd name="adj" fmla="val 10000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lumMod val="7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4B42CE9-1EA7-4D85-ADAE-27C22E768A32}" type="datetimeFigureOut">
              <a:rPr lang="en-US" smtClean="0"/>
              <a:t>6/25/2024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F2A48D-125F-4D5B-84C6-B386C4D7D532}" type="slidenum">
              <a:rPr lang="en-US" smtClean="0"/>
              <a:t>‹#›</a:t>
            </a:fld>
            <a:endParaRPr lang="en-US"/>
          </a:p>
        </p:txBody>
      </p:sp>
    </p:spTree>
    <p:extLst>
      <p:ext uri="{BB962C8B-B14F-4D97-AF65-F5344CB8AC3E}">
        <p14:creationId xmlns:p14="http://schemas.microsoft.com/office/powerpoint/2010/main" val="22980823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4B42CE9-1EA7-4D85-ADAE-27C22E768A32}" type="datetimeFigureOut">
              <a:rPr lang="en-US" smtClean="0"/>
              <a:t>6/25/2024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F2A48D-125F-4D5B-84C6-B386C4D7D532}" type="slidenum">
              <a:rPr lang="en-US" smtClean="0"/>
              <a:t>‹#›</a:t>
            </a:fld>
            <a:endParaRPr lang="en-US"/>
          </a:p>
        </p:txBody>
      </p:sp>
    </p:spTree>
    <p:extLst>
      <p:ext uri="{BB962C8B-B14F-4D97-AF65-F5344CB8AC3E}">
        <p14:creationId xmlns:p14="http://schemas.microsoft.com/office/powerpoint/2010/main" val="7727870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4B42CE9-1EA7-4D85-ADAE-27C22E768A32}" type="datetimeFigureOut">
              <a:rPr lang="en-US" smtClean="0"/>
              <a:t>6/25/2024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F2A48D-125F-4D5B-84C6-B386C4D7D532}"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829243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4B42CE9-1EA7-4D85-ADAE-27C22E768A32}" type="datetimeFigureOut">
              <a:rPr lang="en-US" smtClean="0"/>
              <a:t>6/25/2024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F2A48D-125F-4D5B-84C6-B386C4D7D532}" type="slidenum">
              <a:rPr lang="en-US" smtClean="0"/>
              <a:t>‹#›</a:t>
            </a:fld>
            <a:endParaRPr lang="en-US"/>
          </a:p>
        </p:txBody>
      </p:sp>
    </p:spTree>
    <p:extLst>
      <p:ext uri="{BB962C8B-B14F-4D97-AF65-F5344CB8AC3E}">
        <p14:creationId xmlns:p14="http://schemas.microsoft.com/office/powerpoint/2010/main" val="152125783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4B42CE9-1EA7-4D85-ADAE-27C22E768A32}" type="datetimeFigureOut">
              <a:rPr lang="en-US" smtClean="0"/>
              <a:t>6/25/2024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F2A48D-125F-4D5B-84C6-B386C4D7D532}"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101494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4B42CE9-1EA7-4D85-ADAE-27C22E768A32}" type="datetimeFigureOut">
              <a:rPr lang="en-US" smtClean="0"/>
              <a:t>6/25/2024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F2A48D-125F-4D5B-84C6-B386C4D7D532}" type="slidenum">
              <a:rPr lang="en-US" smtClean="0"/>
              <a:t>‹#›</a:t>
            </a:fld>
            <a:endParaRPr lang="en-US"/>
          </a:p>
        </p:txBody>
      </p:sp>
    </p:spTree>
    <p:extLst>
      <p:ext uri="{BB962C8B-B14F-4D97-AF65-F5344CB8AC3E}">
        <p14:creationId xmlns:p14="http://schemas.microsoft.com/office/powerpoint/2010/main" val="22051069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4B42CE9-1EA7-4D85-ADAE-27C22E768A32}" type="datetimeFigureOut">
              <a:rPr lang="en-US" smtClean="0"/>
              <a:t>6/25/2024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F2A48D-125F-4D5B-84C6-B386C4D7D532}" type="slidenum">
              <a:rPr lang="en-US" smtClean="0"/>
              <a:t>‹#›</a:t>
            </a:fld>
            <a:endParaRPr lang="en-US"/>
          </a:p>
        </p:txBody>
      </p:sp>
    </p:spTree>
    <p:extLst>
      <p:ext uri="{BB962C8B-B14F-4D97-AF65-F5344CB8AC3E}">
        <p14:creationId xmlns:p14="http://schemas.microsoft.com/office/powerpoint/2010/main" val="36650975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4B42CE9-1EA7-4D85-ADAE-27C22E768A32}" type="datetimeFigureOut">
              <a:rPr lang="en-US" smtClean="0"/>
              <a:t>6/25/2024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F2A48D-125F-4D5B-84C6-B386C4D7D532}" type="slidenum">
              <a:rPr lang="en-US" smtClean="0"/>
              <a:t>‹#›</a:t>
            </a:fld>
            <a:endParaRPr lang="en-US"/>
          </a:p>
        </p:txBody>
      </p:sp>
    </p:spTree>
    <p:extLst>
      <p:ext uri="{BB962C8B-B14F-4D97-AF65-F5344CB8AC3E}">
        <p14:creationId xmlns:p14="http://schemas.microsoft.com/office/powerpoint/2010/main" val="35300340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4B42CE9-1EA7-4D85-ADAE-27C22E768A32}" type="datetimeFigureOut">
              <a:rPr lang="en-US" smtClean="0"/>
              <a:t>6/25/2024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F2A48D-125F-4D5B-84C6-B386C4D7D532}" type="slidenum">
              <a:rPr lang="en-US" smtClean="0"/>
              <a:t>‹#›</a:t>
            </a:fld>
            <a:endParaRPr lang="en-US"/>
          </a:p>
        </p:txBody>
      </p:sp>
    </p:spTree>
    <p:extLst>
      <p:ext uri="{BB962C8B-B14F-4D97-AF65-F5344CB8AC3E}">
        <p14:creationId xmlns:p14="http://schemas.microsoft.com/office/powerpoint/2010/main" val="26604215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4B42CE9-1EA7-4D85-ADAE-27C22E768A32}" type="datetimeFigureOut">
              <a:rPr lang="en-US" smtClean="0"/>
              <a:t>6/25/2024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1F2A48D-125F-4D5B-84C6-B386C4D7D532}" type="slidenum">
              <a:rPr lang="en-US" smtClean="0"/>
              <a:t>‹#›</a:t>
            </a:fld>
            <a:endParaRPr lang="en-US"/>
          </a:p>
        </p:txBody>
      </p:sp>
    </p:spTree>
    <p:extLst>
      <p:ext uri="{BB962C8B-B14F-4D97-AF65-F5344CB8AC3E}">
        <p14:creationId xmlns:p14="http://schemas.microsoft.com/office/powerpoint/2010/main" val="27632829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4B42CE9-1EA7-4D85-ADAE-27C22E768A32}" type="datetimeFigureOut">
              <a:rPr lang="en-US" smtClean="0"/>
              <a:t>6/25/2024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F2A48D-125F-4D5B-84C6-B386C4D7D532}" type="slidenum">
              <a:rPr lang="en-US" smtClean="0"/>
              <a:t>‹#›</a:t>
            </a:fld>
            <a:endParaRPr lang="en-US"/>
          </a:p>
        </p:txBody>
      </p:sp>
    </p:spTree>
    <p:extLst>
      <p:ext uri="{BB962C8B-B14F-4D97-AF65-F5344CB8AC3E}">
        <p14:creationId xmlns:p14="http://schemas.microsoft.com/office/powerpoint/2010/main" val="29028167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4B42CE9-1EA7-4D85-ADAE-27C22E768A32}" type="datetimeFigureOut">
              <a:rPr lang="en-US" smtClean="0"/>
              <a:t>6/25/2024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1F2A48D-125F-4D5B-84C6-B386C4D7D532}" type="slidenum">
              <a:rPr lang="en-US" smtClean="0"/>
              <a:t>‹#›</a:t>
            </a:fld>
            <a:endParaRPr lang="en-US"/>
          </a:p>
        </p:txBody>
      </p:sp>
    </p:spTree>
    <p:extLst>
      <p:ext uri="{BB962C8B-B14F-4D97-AF65-F5344CB8AC3E}">
        <p14:creationId xmlns:p14="http://schemas.microsoft.com/office/powerpoint/2010/main" val="22051687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4B42CE9-1EA7-4D85-ADAE-27C22E768A32}" type="datetimeFigureOut">
              <a:rPr lang="en-US" smtClean="0"/>
              <a:t>6/25/2024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1F2A48D-125F-4D5B-84C6-B386C4D7D532}" type="slidenum">
              <a:rPr lang="en-US" smtClean="0"/>
              <a:t>‹#›</a:t>
            </a:fld>
            <a:endParaRPr lang="en-US"/>
          </a:p>
        </p:txBody>
      </p:sp>
    </p:spTree>
    <p:extLst>
      <p:ext uri="{BB962C8B-B14F-4D97-AF65-F5344CB8AC3E}">
        <p14:creationId xmlns:p14="http://schemas.microsoft.com/office/powerpoint/2010/main" val="24427382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4B42CE9-1EA7-4D85-ADAE-27C22E768A32}" type="datetimeFigureOut">
              <a:rPr lang="en-US" smtClean="0"/>
              <a:t>6/25/2024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1F2A48D-125F-4D5B-84C6-B386C4D7D532}" type="slidenum">
              <a:rPr lang="en-US" smtClean="0"/>
              <a:t>‹#›</a:t>
            </a:fld>
            <a:endParaRPr lang="en-US"/>
          </a:p>
        </p:txBody>
      </p:sp>
    </p:spTree>
    <p:extLst>
      <p:ext uri="{BB962C8B-B14F-4D97-AF65-F5344CB8AC3E}">
        <p14:creationId xmlns:p14="http://schemas.microsoft.com/office/powerpoint/2010/main" val="2938694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4B42CE9-1EA7-4D85-ADAE-27C22E768A32}" type="datetimeFigureOut">
              <a:rPr lang="en-US" smtClean="0"/>
              <a:t>6/25/2024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F2A48D-125F-4D5B-84C6-B386C4D7D532}" type="slidenum">
              <a:rPr lang="en-US" smtClean="0"/>
              <a:t>‹#›</a:t>
            </a:fld>
            <a:endParaRPr lang="en-US"/>
          </a:p>
        </p:txBody>
      </p:sp>
    </p:spTree>
    <p:extLst>
      <p:ext uri="{BB962C8B-B14F-4D97-AF65-F5344CB8AC3E}">
        <p14:creationId xmlns:p14="http://schemas.microsoft.com/office/powerpoint/2010/main" val="36217742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4B42CE9-1EA7-4D85-ADAE-27C22E768A32}" type="datetimeFigureOut">
              <a:rPr lang="en-US" smtClean="0"/>
              <a:t>6/25/2024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1F2A48D-125F-4D5B-84C6-B386C4D7D532}" type="slidenum">
              <a:rPr lang="en-US" smtClean="0"/>
              <a:t>‹#›</a:t>
            </a:fld>
            <a:endParaRPr lang="en-US"/>
          </a:p>
        </p:txBody>
      </p:sp>
    </p:spTree>
    <p:extLst>
      <p:ext uri="{BB962C8B-B14F-4D97-AF65-F5344CB8AC3E}">
        <p14:creationId xmlns:p14="http://schemas.microsoft.com/office/powerpoint/2010/main" val="38874178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29" name="Group 28"/>
          <p:cNvGrpSpPr/>
          <p:nvPr/>
        </p:nvGrpSpPr>
        <p:grpSpPr>
          <a:xfrm>
            <a:off x="0" y="-8467"/>
            <a:ext cx="12192000" cy="6866467"/>
            <a:chOff x="0" y="-8467"/>
            <a:chExt cx="12192000" cy="6866467"/>
          </a:xfrm>
        </p:grpSpPr>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lumMod val="50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50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0" y="4013200"/>
              <a:ext cx="448733" cy="2844800"/>
            </a:xfrm>
            <a:prstGeom prst="triangle">
              <a:avLst>
                <a:gd name="adj" fmla="val 0"/>
              </a:avLst>
            </a:prstGeom>
            <a:solidFill>
              <a:schemeClr val="accent1">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4B42CE9-1EA7-4D85-ADAE-27C22E768A32}" type="datetimeFigureOut">
              <a:rPr lang="en-US" smtClean="0"/>
              <a:t>6/25/2024</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lumMod val="75000"/>
                  </a:schemeClr>
                </a:solidFill>
              </a:defRPr>
            </a:lvl1pPr>
          </a:lstStyle>
          <a:p>
            <a:fld id="{91F2A48D-125F-4D5B-84C6-B386C4D7D532}" type="slidenum">
              <a:rPr lang="en-US" smtClean="0"/>
              <a:t>‹#›</a:t>
            </a:fld>
            <a:endParaRPr lang="en-US"/>
          </a:p>
        </p:txBody>
      </p:sp>
    </p:spTree>
    <p:extLst>
      <p:ext uri="{BB962C8B-B14F-4D97-AF65-F5344CB8AC3E}">
        <p14:creationId xmlns:p14="http://schemas.microsoft.com/office/powerpoint/2010/main" val="299468484"/>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1">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lumMod val="75000"/>
          </a:schemeClr>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lumMod val="75000"/>
          </a:schemeClr>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lumMod val="75000"/>
          </a:schemeClr>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AD10A0-2447-53BC-50CA-D44BD4F0B71A}"/>
              </a:ext>
            </a:extLst>
          </p:cNvPr>
          <p:cNvSpPr>
            <a:spLocks noGrp="1"/>
          </p:cNvSpPr>
          <p:nvPr>
            <p:ph type="ctrTitle"/>
          </p:nvPr>
        </p:nvSpPr>
        <p:spPr/>
        <p:txBody>
          <a:bodyPr/>
          <a:lstStyle/>
          <a:p>
            <a:r>
              <a:rPr lang="en-US" dirty="0"/>
              <a:t>Destination Duncan:</a:t>
            </a:r>
            <a:br>
              <a:rPr lang="en-US" dirty="0"/>
            </a:br>
            <a:r>
              <a:rPr lang="en-US" dirty="0"/>
              <a:t>A Quality-of-Life Plan</a:t>
            </a:r>
          </a:p>
        </p:txBody>
      </p:sp>
      <p:sp>
        <p:nvSpPr>
          <p:cNvPr id="3" name="Subtitle 2">
            <a:extLst>
              <a:ext uri="{FF2B5EF4-FFF2-40B4-BE49-F238E27FC236}">
                <a16:creationId xmlns:a16="http://schemas.microsoft.com/office/drawing/2014/main" id="{C3394DA6-4C20-6375-E276-5AE7B32EF530}"/>
              </a:ext>
            </a:extLst>
          </p:cNvPr>
          <p:cNvSpPr>
            <a:spLocks noGrp="1"/>
          </p:cNvSpPr>
          <p:nvPr>
            <p:ph type="subTitle" idx="1"/>
          </p:nvPr>
        </p:nvSpPr>
        <p:spPr/>
        <p:txBody>
          <a:bodyPr/>
          <a:lstStyle/>
          <a:p>
            <a:r>
              <a:rPr lang="en-US" dirty="0"/>
              <a:t>Citizen Driven Goal Statements</a:t>
            </a:r>
          </a:p>
          <a:p>
            <a:r>
              <a:rPr lang="en-US" dirty="0"/>
              <a:t>June 20, 2024</a:t>
            </a:r>
          </a:p>
        </p:txBody>
      </p:sp>
    </p:spTree>
    <p:extLst>
      <p:ext uri="{BB962C8B-B14F-4D97-AF65-F5344CB8AC3E}">
        <p14:creationId xmlns:p14="http://schemas.microsoft.com/office/powerpoint/2010/main" val="37813636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30031-6754-DED7-C6D9-99E5BE02DA7A}"/>
              </a:ext>
            </a:extLst>
          </p:cNvPr>
          <p:cNvSpPr>
            <a:spLocks noGrp="1"/>
          </p:cNvSpPr>
          <p:nvPr>
            <p:ph type="title"/>
          </p:nvPr>
        </p:nvSpPr>
        <p:spPr>
          <a:xfrm>
            <a:off x="677334" y="609599"/>
            <a:ext cx="8596668" cy="1464527"/>
          </a:xfrm>
        </p:spPr>
        <p:txBody>
          <a:bodyPr>
            <a:normAutofit/>
          </a:bodyPr>
          <a:lstStyle/>
          <a:p>
            <a:r>
              <a:rPr lang="en-US" dirty="0"/>
              <a:t>Environment Goal Statement</a:t>
            </a:r>
          </a:p>
        </p:txBody>
      </p:sp>
      <p:sp>
        <p:nvSpPr>
          <p:cNvPr id="3" name="Content Placeholder 2">
            <a:extLst>
              <a:ext uri="{FF2B5EF4-FFF2-40B4-BE49-F238E27FC236}">
                <a16:creationId xmlns:a16="http://schemas.microsoft.com/office/drawing/2014/main" id="{E5CC2BD0-A927-E9E1-E0F8-14E311CE4F42}"/>
              </a:ext>
            </a:extLst>
          </p:cNvPr>
          <p:cNvSpPr>
            <a:spLocks noGrp="1"/>
          </p:cNvSpPr>
          <p:nvPr>
            <p:ph idx="1"/>
          </p:nvPr>
        </p:nvSpPr>
        <p:spPr>
          <a:xfrm>
            <a:off x="677334" y="1940312"/>
            <a:ext cx="8596668" cy="4493942"/>
          </a:xfrm>
        </p:spPr>
        <p:txBody>
          <a:bodyPr>
            <a:normAutofit/>
          </a:bodyPr>
          <a:lstStyle/>
          <a:p>
            <a:pPr marL="0" indent="0">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Preserve, enhance, and encourage a culture of conservation that will help protect Duncan’s natural environment, promote greening efforts and beautification for future generations through education and stewardship that encourage social and economic opportunities that are compatible with nature and builds community resilience and social responsibility within the community.</a:t>
            </a:r>
          </a:p>
        </p:txBody>
      </p:sp>
    </p:spTree>
    <p:extLst>
      <p:ext uri="{BB962C8B-B14F-4D97-AF65-F5344CB8AC3E}">
        <p14:creationId xmlns:p14="http://schemas.microsoft.com/office/powerpoint/2010/main" val="7322936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30031-6754-DED7-C6D9-99E5BE02DA7A}"/>
              </a:ext>
            </a:extLst>
          </p:cNvPr>
          <p:cNvSpPr>
            <a:spLocks noGrp="1"/>
          </p:cNvSpPr>
          <p:nvPr>
            <p:ph type="title"/>
          </p:nvPr>
        </p:nvSpPr>
        <p:spPr>
          <a:xfrm>
            <a:off x="677334" y="609599"/>
            <a:ext cx="8596668" cy="1464527"/>
          </a:xfrm>
        </p:spPr>
        <p:txBody>
          <a:bodyPr>
            <a:normAutofit/>
          </a:bodyPr>
          <a:lstStyle/>
          <a:p>
            <a:r>
              <a:rPr lang="en-US" dirty="0"/>
              <a:t>Health and Nutrition Goal Statement</a:t>
            </a:r>
          </a:p>
        </p:txBody>
      </p:sp>
      <p:sp>
        <p:nvSpPr>
          <p:cNvPr id="3" name="Content Placeholder 2">
            <a:extLst>
              <a:ext uri="{FF2B5EF4-FFF2-40B4-BE49-F238E27FC236}">
                <a16:creationId xmlns:a16="http://schemas.microsoft.com/office/drawing/2014/main" id="{E5CC2BD0-A927-E9E1-E0F8-14E311CE4F42}"/>
              </a:ext>
            </a:extLst>
          </p:cNvPr>
          <p:cNvSpPr>
            <a:spLocks noGrp="1"/>
          </p:cNvSpPr>
          <p:nvPr>
            <p:ph idx="1"/>
          </p:nvPr>
        </p:nvSpPr>
        <p:spPr>
          <a:xfrm>
            <a:off x="677334" y="1940312"/>
            <a:ext cx="8596668" cy="4493942"/>
          </a:xfrm>
        </p:spPr>
        <p:txBody>
          <a:bodyPr>
            <a:normAutofit/>
          </a:bodyPr>
          <a:lstStyle/>
          <a:p>
            <a:pPr marL="0" indent="0">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Foster innovative partnerships to ensure all community members have access to health, nutrition, wellness, and family strengthening resources while addressing health inequities through education, healthcare access, and advocate to improve the overall physical health, mental health, and wellness of the community.</a:t>
            </a:r>
          </a:p>
        </p:txBody>
      </p:sp>
    </p:spTree>
    <p:extLst>
      <p:ext uri="{BB962C8B-B14F-4D97-AF65-F5344CB8AC3E}">
        <p14:creationId xmlns:p14="http://schemas.microsoft.com/office/powerpoint/2010/main" val="40109954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30031-6754-DED7-C6D9-99E5BE02DA7A}"/>
              </a:ext>
            </a:extLst>
          </p:cNvPr>
          <p:cNvSpPr>
            <a:spLocks noGrp="1"/>
          </p:cNvSpPr>
          <p:nvPr>
            <p:ph type="title"/>
          </p:nvPr>
        </p:nvSpPr>
        <p:spPr>
          <a:xfrm>
            <a:off x="677334" y="609599"/>
            <a:ext cx="8596668" cy="1464527"/>
          </a:xfrm>
        </p:spPr>
        <p:txBody>
          <a:bodyPr>
            <a:normAutofit/>
          </a:bodyPr>
          <a:lstStyle/>
          <a:p>
            <a:r>
              <a:rPr lang="en-US" dirty="0"/>
              <a:t>Education Goal Statement</a:t>
            </a:r>
          </a:p>
        </p:txBody>
      </p:sp>
      <p:sp>
        <p:nvSpPr>
          <p:cNvPr id="3" name="Content Placeholder 2">
            <a:extLst>
              <a:ext uri="{FF2B5EF4-FFF2-40B4-BE49-F238E27FC236}">
                <a16:creationId xmlns:a16="http://schemas.microsoft.com/office/drawing/2014/main" id="{E5CC2BD0-A927-E9E1-E0F8-14E311CE4F42}"/>
              </a:ext>
            </a:extLst>
          </p:cNvPr>
          <p:cNvSpPr>
            <a:spLocks noGrp="1"/>
          </p:cNvSpPr>
          <p:nvPr>
            <p:ph idx="1"/>
          </p:nvPr>
        </p:nvSpPr>
        <p:spPr>
          <a:xfrm>
            <a:off x="677334" y="1940312"/>
            <a:ext cx="8596668" cy="4493942"/>
          </a:xfrm>
        </p:spPr>
        <p:txBody>
          <a:bodyPr>
            <a:normAutofit/>
          </a:bodyPr>
          <a:lstStyle/>
          <a:p>
            <a:pPr marL="0" indent="0">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Support our local public schools, vocational center, and college to continue to increase academic achievement that helps establish Duncan as a place where it is known that residents can engage in high quality learning opportunities, that are accessible and affordable, throughout their entire lifetime.</a:t>
            </a:r>
          </a:p>
        </p:txBody>
      </p:sp>
    </p:spTree>
    <p:extLst>
      <p:ext uri="{BB962C8B-B14F-4D97-AF65-F5344CB8AC3E}">
        <p14:creationId xmlns:p14="http://schemas.microsoft.com/office/powerpoint/2010/main" val="24224191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30031-6754-DED7-C6D9-99E5BE02DA7A}"/>
              </a:ext>
            </a:extLst>
          </p:cNvPr>
          <p:cNvSpPr>
            <a:spLocks noGrp="1"/>
          </p:cNvSpPr>
          <p:nvPr>
            <p:ph type="title"/>
          </p:nvPr>
        </p:nvSpPr>
        <p:spPr>
          <a:xfrm>
            <a:off x="677334" y="609599"/>
            <a:ext cx="8596668" cy="1464527"/>
          </a:xfrm>
        </p:spPr>
        <p:txBody>
          <a:bodyPr>
            <a:normAutofit/>
          </a:bodyPr>
          <a:lstStyle/>
          <a:p>
            <a:r>
              <a:rPr lang="en-US" dirty="0"/>
              <a:t>Arts and Culture Goal Statement</a:t>
            </a:r>
          </a:p>
        </p:txBody>
      </p:sp>
      <p:sp>
        <p:nvSpPr>
          <p:cNvPr id="3" name="Content Placeholder 2">
            <a:extLst>
              <a:ext uri="{FF2B5EF4-FFF2-40B4-BE49-F238E27FC236}">
                <a16:creationId xmlns:a16="http://schemas.microsoft.com/office/drawing/2014/main" id="{E5CC2BD0-A927-E9E1-E0F8-14E311CE4F42}"/>
              </a:ext>
            </a:extLst>
          </p:cNvPr>
          <p:cNvSpPr>
            <a:spLocks noGrp="1"/>
          </p:cNvSpPr>
          <p:nvPr>
            <p:ph idx="1"/>
          </p:nvPr>
        </p:nvSpPr>
        <p:spPr>
          <a:xfrm>
            <a:off x="677334" y="1940312"/>
            <a:ext cx="8596668" cy="4493942"/>
          </a:xfrm>
        </p:spPr>
        <p:txBody>
          <a:bodyPr>
            <a:normAutofit/>
          </a:bodyPr>
          <a:lstStyle/>
          <a:p>
            <a:pPr marL="0" indent="0">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Become a thriving and culturally relevant arts community which will support arts-related development projects, increasing awareness, participation, and expression in the arts, hosting annual events, and fostering and supporting a network of local artists by investing in existing spaces and growing partnerships with arts-based organizations.</a:t>
            </a:r>
          </a:p>
        </p:txBody>
      </p:sp>
    </p:spTree>
    <p:extLst>
      <p:ext uri="{BB962C8B-B14F-4D97-AF65-F5344CB8AC3E}">
        <p14:creationId xmlns:p14="http://schemas.microsoft.com/office/powerpoint/2010/main" val="23136132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30031-6754-DED7-C6D9-99E5BE02DA7A}"/>
              </a:ext>
            </a:extLst>
          </p:cNvPr>
          <p:cNvSpPr>
            <a:spLocks noGrp="1"/>
          </p:cNvSpPr>
          <p:nvPr>
            <p:ph type="title"/>
          </p:nvPr>
        </p:nvSpPr>
        <p:spPr>
          <a:xfrm>
            <a:off x="677334" y="609599"/>
            <a:ext cx="8596668" cy="1464527"/>
          </a:xfrm>
        </p:spPr>
        <p:txBody>
          <a:bodyPr>
            <a:normAutofit/>
          </a:bodyPr>
          <a:lstStyle/>
          <a:p>
            <a:r>
              <a:rPr lang="en-US" dirty="0"/>
              <a:t>Economic Development Goal Statement</a:t>
            </a:r>
          </a:p>
        </p:txBody>
      </p:sp>
      <p:sp>
        <p:nvSpPr>
          <p:cNvPr id="3" name="Content Placeholder 2">
            <a:extLst>
              <a:ext uri="{FF2B5EF4-FFF2-40B4-BE49-F238E27FC236}">
                <a16:creationId xmlns:a16="http://schemas.microsoft.com/office/drawing/2014/main" id="{E5CC2BD0-A927-E9E1-E0F8-14E311CE4F42}"/>
              </a:ext>
            </a:extLst>
          </p:cNvPr>
          <p:cNvSpPr>
            <a:spLocks noGrp="1"/>
          </p:cNvSpPr>
          <p:nvPr>
            <p:ph idx="1"/>
          </p:nvPr>
        </p:nvSpPr>
        <p:spPr>
          <a:xfrm>
            <a:off x="677334" y="1940312"/>
            <a:ext cx="8596668" cy="4493942"/>
          </a:xfrm>
        </p:spPr>
        <p:txBody>
          <a:bodyPr>
            <a:normAutofit/>
          </a:bodyPr>
          <a:lstStyle/>
          <a:p>
            <a:pPr marL="0" indent="0">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Work towards a diverse, sustainable economic and workforce development which will enhance our access to quality jobs, goods, and services, help local entrepreneurs establish business, and improve pathways to job opportunities and connect residents to local employers which will strengthen and diversify the local economy and enhance the standard of living for all citizens of Duncan.</a:t>
            </a:r>
          </a:p>
        </p:txBody>
      </p:sp>
    </p:spTree>
    <p:extLst>
      <p:ext uri="{BB962C8B-B14F-4D97-AF65-F5344CB8AC3E}">
        <p14:creationId xmlns:p14="http://schemas.microsoft.com/office/powerpoint/2010/main" val="284217940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30031-6754-DED7-C6D9-99E5BE02DA7A}"/>
              </a:ext>
            </a:extLst>
          </p:cNvPr>
          <p:cNvSpPr>
            <a:spLocks noGrp="1"/>
          </p:cNvSpPr>
          <p:nvPr>
            <p:ph type="title"/>
          </p:nvPr>
        </p:nvSpPr>
        <p:spPr>
          <a:xfrm>
            <a:off x="677334" y="609599"/>
            <a:ext cx="8596668" cy="1464527"/>
          </a:xfrm>
        </p:spPr>
        <p:txBody>
          <a:bodyPr>
            <a:normAutofit/>
          </a:bodyPr>
          <a:lstStyle/>
          <a:p>
            <a:r>
              <a:rPr lang="en-US" dirty="0"/>
              <a:t>Social Services Goal Statement</a:t>
            </a:r>
          </a:p>
        </p:txBody>
      </p:sp>
      <p:sp>
        <p:nvSpPr>
          <p:cNvPr id="3" name="Content Placeholder 2">
            <a:extLst>
              <a:ext uri="{FF2B5EF4-FFF2-40B4-BE49-F238E27FC236}">
                <a16:creationId xmlns:a16="http://schemas.microsoft.com/office/drawing/2014/main" id="{E5CC2BD0-A927-E9E1-E0F8-14E311CE4F42}"/>
              </a:ext>
            </a:extLst>
          </p:cNvPr>
          <p:cNvSpPr>
            <a:spLocks noGrp="1"/>
          </p:cNvSpPr>
          <p:nvPr>
            <p:ph idx="1"/>
          </p:nvPr>
        </p:nvSpPr>
        <p:spPr>
          <a:xfrm>
            <a:off x="677334" y="1940312"/>
            <a:ext cx="8596668" cy="4493942"/>
          </a:xfrm>
        </p:spPr>
        <p:txBody>
          <a:bodyPr>
            <a:normAutofit/>
          </a:bodyPr>
          <a:lstStyle/>
          <a:p>
            <a:pPr marL="0" indent="0">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Strive to be a community known for safeguarding the well-being of children, supporting and protecting vulnerable older adults and persons with disabilities, improve mental health therapy and wellness, and committing to diversity, equity and inclusion while being committed to continuous quality improvement.</a:t>
            </a:r>
          </a:p>
        </p:txBody>
      </p:sp>
    </p:spTree>
    <p:extLst>
      <p:ext uri="{BB962C8B-B14F-4D97-AF65-F5344CB8AC3E}">
        <p14:creationId xmlns:p14="http://schemas.microsoft.com/office/powerpoint/2010/main" val="27299675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30031-6754-DED7-C6D9-99E5BE02DA7A}"/>
              </a:ext>
            </a:extLst>
          </p:cNvPr>
          <p:cNvSpPr>
            <a:spLocks noGrp="1"/>
          </p:cNvSpPr>
          <p:nvPr>
            <p:ph type="title"/>
          </p:nvPr>
        </p:nvSpPr>
        <p:spPr>
          <a:xfrm>
            <a:off x="677334" y="609599"/>
            <a:ext cx="8596668" cy="1464527"/>
          </a:xfrm>
        </p:spPr>
        <p:txBody>
          <a:bodyPr>
            <a:normAutofit/>
          </a:bodyPr>
          <a:lstStyle/>
          <a:p>
            <a:r>
              <a:rPr lang="en-US" dirty="0"/>
              <a:t>Housing Goal Statement</a:t>
            </a:r>
          </a:p>
        </p:txBody>
      </p:sp>
      <p:sp>
        <p:nvSpPr>
          <p:cNvPr id="3" name="Content Placeholder 2">
            <a:extLst>
              <a:ext uri="{FF2B5EF4-FFF2-40B4-BE49-F238E27FC236}">
                <a16:creationId xmlns:a16="http://schemas.microsoft.com/office/drawing/2014/main" id="{E5CC2BD0-A927-E9E1-E0F8-14E311CE4F42}"/>
              </a:ext>
            </a:extLst>
          </p:cNvPr>
          <p:cNvSpPr>
            <a:spLocks noGrp="1"/>
          </p:cNvSpPr>
          <p:nvPr>
            <p:ph idx="1"/>
          </p:nvPr>
        </p:nvSpPr>
        <p:spPr>
          <a:xfrm>
            <a:off x="677334" y="1940312"/>
            <a:ext cx="8596668" cy="4493942"/>
          </a:xfrm>
        </p:spPr>
        <p:txBody>
          <a:bodyPr>
            <a:normAutofit/>
          </a:bodyPr>
          <a:lstStyle/>
          <a:p>
            <a:pPr marL="0" indent="0">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Establish Duncan as a place that promotes fair, equitable, and affordable housing for all, without regard to income, race, ethnicity, housing status, or class and that improves the community by removing blight while not forcing other out through a process that invests into our community by promoting home ownership, empowering homeowners, and providing safe and affordable residential options.</a:t>
            </a:r>
          </a:p>
        </p:txBody>
      </p:sp>
    </p:spTree>
    <p:extLst>
      <p:ext uri="{BB962C8B-B14F-4D97-AF65-F5344CB8AC3E}">
        <p14:creationId xmlns:p14="http://schemas.microsoft.com/office/powerpoint/2010/main" val="31967167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30031-6754-DED7-C6D9-99E5BE02DA7A}"/>
              </a:ext>
            </a:extLst>
          </p:cNvPr>
          <p:cNvSpPr>
            <a:spLocks noGrp="1"/>
          </p:cNvSpPr>
          <p:nvPr>
            <p:ph type="title"/>
          </p:nvPr>
        </p:nvSpPr>
        <p:spPr>
          <a:xfrm>
            <a:off x="677334" y="609599"/>
            <a:ext cx="8596668" cy="1464527"/>
          </a:xfrm>
        </p:spPr>
        <p:txBody>
          <a:bodyPr>
            <a:normAutofit/>
          </a:bodyPr>
          <a:lstStyle/>
          <a:p>
            <a:r>
              <a:rPr lang="en-US" dirty="0"/>
              <a:t>Neighborhood Engagement and Opportunities Goal Statement</a:t>
            </a:r>
          </a:p>
        </p:txBody>
      </p:sp>
      <p:sp>
        <p:nvSpPr>
          <p:cNvPr id="3" name="Content Placeholder 2">
            <a:extLst>
              <a:ext uri="{FF2B5EF4-FFF2-40B4-BE49-F238E27FC236}">
                <a16:creationId xmlns:a16="http://schemas.microsoft.com/office/drawing/2014/main" id="{E5CC2BD0-A927-E9E1-E0F8-14E311CE4F42}"/>
              </a:ext>
            </a:extLst>
          </p:cNvPr>
          <p:cNvSpPr>
            <a:spLocks noGrp="1"/>
          </p:cNvSpPr>
          <p:nvPr>
            <p:ph idx="1"/>
          </p:nvPr>
        </p:nvSpPr>
        <p:spPr>
          <a:xfrm>
            <a:off x="677334" y="1940312"/>
            <a:ext cx="8596668" cy="4493942"/>
          </a:xfrm>
        </p:spPr>
        <p:txBody>
          <a:bodyPr>
            <a:normAutofit/>
          </a:bodyPr>
          <a:lstStyle/>
          <a:p>
            <a:pPr marL="0" indent="0">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Engage citizens in contributing knowledge, desires, and visions for a better community that will promote the development of quiet, safe, beautiful, walkable neighborhoods that enhance social interaction that will develop neighborhoods that are supportive of its residents, and engaging in the community through clubs, committees, and councils ensuring that all residents across the entire community have equal opportunities to participate in the shaping of Duncan’s future.</a:t>
            </a:r>
          </a:p>
        </p:txBody>
      </p:sp>
    </p:spTree>
    <p:extLst>
      <p:ext uri="{BB962C8B-B14F-4D97-AF65-F5344CB8AC3E}">
        <p14:creationId xmlns:p14="http://schemas.microsoft.com/office/powerpoint/2010/main" val="42708174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30031-6754-DED7-C6D9-99E5BE02DA7A}"/>
              </a:ext>
            </a:extLst>
          </p:cNvPr>
          <p:cNvSpPr>
            <a:spLocks noGrp="1"/>
          </p:cNvSpPr>
          <p:nvPr>
            <p:ph type="title"/>
          </p:nvPr>
        </p:nvSpPr>
        <p:spPr>
          <a:xfrm>
            <a:off x="677334" y="609599"/>
            <a:ext cx="8596668" cy="1464527"/>
          </a:xfrm>
        </p:spPr>
        <p:txBody>
          <a:bodyPr>
            <a:normAutofit/>
          </a:bodyPr>
          <a:lstStyle/>
          <a:p>
            <a:r>
              <a:rPr lang="en-US" dirty="0"/>
              <a:t>Transportation Goal Statement</a:t>
            </a:r>
          </a:p>
        </p:txBody>
      </p:sp>
      <p:sp>
        <p:nvSpPr>
          <p:cNvPr id="3" name="Content Placeholder 2">
            <a:extLst>
              <a:ext uri="{FF2B5EF4-FFF2-40B4-BE49-F238E27FC236}">
                <a16:creationId xmlns:a16="http://schemas.microsoft.com/office/drawing/2014/main" id="{E5CC2BD0-A927-E9E1-E0F8-14E311CE4F42}"/>
              </a:ext>
            </a:extLst>
          </p:cNvPr>
          <p:cNvSpPr>
            <a:spLocks noGrp="1"/>
          </p:cNvSpPr>
          <p:nvPr>
            <p:ph idx="1"/>
          </p:nvPr>
        </p:nvSpPr>
        <p:spPr>
          <a:xfrm>
            <a:off x="677334" y="1940312"/>
            <a:ext cx="8596668" cy="4493942"/>
          </a:xfrm>
        </p:spPr>
        <p:txBody>
          <a:bodyPr>
            <a:normAutofit/>
          </a:bodyPr>
          <a:lstStyle/>
          <a:p>
            <a:pPr marL="0" indent="0">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Provide for the current and future transportation needs of Duncan through the implementation of transportation improvements and public transportation options that provide a safe, appropriate, and efficient transportation network for all common modes of motor-driven vehicles and to facilitate localized travel, minimizing the impacts on regional traffic, while facilitating access to local businesses and destinations.</a:t>
            </a:r>
          </a:p>
        </p:txBody>
      </p:sp>
    </p:spTree>
    <p:extLst>
      <p:ext uri="{BB962C8B-B14F-4D97-AF65-F5344CB8AC3E}">
        <p14:creationId xmlns:p14="http://schemas.microsoft.com/office/powerpoint/2010/main" val="38313642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30031-6754-DED7-C6D9-99E5BE02DA7A}"/>
              </a:ext>
            </a:extLst>
          </p:cNvPr>
          <p:cNvSpPr>
            <a:spLocks noGrp="1"/>
          </p:cNvSpPr>
          <p:nvPr>
            <p:ph type="title"/>
          </p:nvPr>
        </p:nvSpPr>
        <p:spPr>
          <a:xfrm>
            <a:off x="677334" y="609599"/>
            <a:ext cx="8596668" cy="1464527"/>
          </a:xfrm>
        </p:spPr>
        <p:txBody>
          <a:bodyPr>
            <a:normAutofit/>
          </a:bodyPr>
          <a:lstStyle/>
          <a:p>
            <a:r>
              <a:rPr lang="en-US" dirty="0"/>
              <a:t>Alternative Transportation Goal Statement</a:t>
            </a:r>
          </a:p>
        </p:txBody>
      </p:sp>
      <p:sp>
        <p:nvSpPr>
          <p:cNvPr id="3" name="Content Placeholder 2">
            <a:extLst>
              <a:ext uri="{FF2B5EF4-FFF2-40B4-BE49-F238E27FC236}">
                <a16:creationId xmlns:a16="http://schemas.microsoft.com/office/drawing/2014/main" id="{E5CC2BD0-A927-E9E1-E0F8-14E311CE4F42}"/>
              </a:ext>
            </a:extLst>
          </p:cNvPr>
          <p:cNvSpPr>
            <a:spLocks noGrp="1"/>
          </p:cNvSpPr>
          <p:nvPr>
            <p:ph idx="1"/>
          </p:nvPr>
        </p:nvSpPr>
        <p:spPr>
          <a:xfrm>
            <a:off x="677334" y="1940312"/>
            <a:ext cx="8596668" cy="4493942"/>
          </a:xfrm>
        </p:spPr>
        <p:txBody>
          <a:bodyPr>
            <a:normAutofit/>
          </a:bodyPr>
          <a:lstStyle/>
          <a:p>
            <a:pPr marL="0" indent="0">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Expand pedestrian access for Duncan residents and visitors to parks, schools, and businesses by expanding access to safe, well-designed sidewalk and trail infrastructure and promote the economic opportunities that exist with the airport and rail systems serving the community.</a:t>
            </a:r>
          </a:p>
        </p:txBody>
      </p:sp>
    </p:spTree>
    <p:extLst>
      <p:ext uri="{BB962C8B-B14F-4D97-AF65-F5344CB8AC3E}">
        <p14:creationId xmlns:p14="http://schemas.microsoft.com/office/powerpoint/2010/main" val="22452153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30031-6754-DED7-C6D9-99E5BE02DA7A}"/>
              </a:ext>
            </a:extLst>
          </p:cNvPr>
          <p:cNvSpPr>
            <a:spLocks noGrp="1"/>
          </p:cNvSpPr>
          <p:nvPr>
            <p:ph type="title"/>
          </p:nvPr>
        </p:nvSpPr>
        <p:spPr>
          <a:xfrm>
            <a:off x="677334" y="609599"/>
            <a:ext cx="8596668" cy="1464527"/>
          </a:xfrm>
        </p:spPr>
        <p:txBody>
          <a:bodyPr>
            <a:normAutofit/>
          </a:bodyPr>
          <a:lstStyle/>
          <a:p>
            <a:r>
              <a:rPr lang="en-US" dirty="0"/>
              <a:t>Infrastructure Goal Statement</a:t>
            </a:r>
          </a:p>
        </p:txBody>
      </p:sp>
      <p:sp>
        <p:nvSpPr>
          <p:cNvPr id="3" name="Content Placeholder 2">
            <a:extLst>
              <a:ext uri="{FF2B5EF4-FFF2-40B4-BE49-F238E27FC236}">
                <a16:creationId xmlns:a16="http://schemas.microsoft.com/office/drawing/2014/main" id="{E5CC2BD0-A927-E9E1-E0F8-14E311CE4F42}"/>
              </a:ext>
            </a:extLst>
          </p:cNvPr>
          <p:cNvSpPr>
            <a:spLocks noGrp="1"/>
          </p:cNvSpPr>
          <p:nvPr>
            <p:ph idx="1"/>
          </p:nvPr>
        </p:nvSpPr>
        <p:spPr>
          <a:xfrm>
            <a:off x="677334" y="1940312"/>
            <a:ext cx="8596668" cy="4493942"/>
          </a:xfrm>
        </p:spPr>
        <p:txBody>
          <a:bodyPr>
            <a:normAutofit/>
          </a:bodyPr>
          <a:lstStyle/>
          <a:p>
            <a:pPr marL="0" indent="0">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Support Duncan with adequate services that meet the needs of existing and new residential, commercial and industrial developments with community facilities, infrastructure, and services which allow for sustainable growth and that are accessible, equitable, efficient, cost-effective, and sensitive to the environment.</a:t>
            </a:r>
          </a:p>
        </p:txBody>
      </p:sp>
    </p:spTree>
    <p:extLst>
      <p:ext uri="{BB962C8B-B14F-4D97-AF65-F5344CB8AC3E}">
        <p14:creationId xmlns:p14="http://schemas.microsoft.com/office/powerpoint/2010/main" val="30232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30031-6754-DED7-C6D9-99E5BE02DA7A}"/>
              </a:ext>
            </a:extLst>
          </p:cNvPr>
          <p:cNvSpPr>
            <a:spLocks noGrp="1"/>
          </p:cNvSpPr>
          <p:nvPr>
            <p:ph type="title"/>
          </p:nvPr>
        </p:nvSpPr>
        <p:spPr>
          <a:xfrm>
            <a:off x="677334" y="609599"/>
            <a:ext cx="8596668" cy="1464527"/>
          </a:xfrm>
        </p:spPr>
        <p:txBody>
          <a:bodyPr>
            <a:normAutofit/>
          </a:bodyPr>
          <a:lstStyle/>
          <a:p>
            <a:r>
              <a:rPr lang="en-US" dirty="0"/>
              <a:t>Public Facilities Goal Statement</a:t>
            </a:r>
          </a:p>
        </p:txBody>
      </p:sp>
      <p:sp>
        <p:nvSpPr>
          <p:cNvPr id="3" name="Content Placeholder 2">
            <a:extLst>
              <a:ext uri="{FF2B5EF4-FFF2-40B4-BE49-F238E27FC236}">
                <a16:creationId xmlns:a16="http://schemas.microsoft.com/office/drawing/2014/main" id="{E5CC2BD0-A927-E9E1-E0F8-14E311CE4F42}"/>
              </a:ext>
            </a:extLst>
          </p:cNvPr>
          <p:cNvSpPr>
            <a:spLocks noGrp="1"/>
          </p:cNvSpPr>
          <p:nvPr>
            <p:ph idx="1"/>
          </p:nvPr>
        </p:nvSpPr>
        <p:spPr>
          <a:xfrm>
            <a:off x="677334" y="1940312"/>
            <a:ext cx="8596668" cy="4493942"/>
          </a:xfrm>
        </p:spPr>
        <p:txBody>
          <a:bodyPr>
            <a:normAutofit/>
          </a:bodyPr>
          <a:lstStyle/>
          <a:p>
            <a:pPr marL="0" indent="0">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Provide responsive, high quality, effective, and efficient public facilities, and services that establishes Duncan as a place that creates, restores, and preserves a connected and accessible community through a resilient and sustainable built and natural environment for the current and future residents.</a:t>
            </a:r>
          </a:p>
        </p:txBody>
      </p:sp>
    </p:spTree>
    <p:extLst>
      <p:ext uri="{BB962C8B-B14F-4D97-AF65-F5344CB8AC3E}">
        <p14:creationId xmlns:p14="http://schemas.microsoft.com/office/powerpoint/2010/main" val="38194225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30031-6754-DED7-C6D9-99E5BE02DA7A}"/>
              </a:ext>
            </a:extLst>
          </p:cNvPr>
          <p:cNvSpPr>
            <a:spLocks noGrp="1"/>
          </p:cNvSpPr>
          <p:nvPr>
            <p:ph type="title"/>
          </p:nvPr>
        </p:nvSpPr>
        <p:spPr>
          <a:xfrm>
            <a:off x="677334" y="609599"/>
            <a:ext cx="8596668" cy="1464527"/>
          </a:xfrm>
        </p:spPr>
        <p:txBody>
          <a:bodyPr>
            <a:normAutofit/>
          </a:bodyPr>
          <a:lstStyle/>
          <a:p>
            <a:r>
              <a:rPr lang="en-US" dirty="0"/>
              <a:t>Public Safety Goal Statement</a:t>
            </a:r>
          </a:p>
        </p:txBody>
      </p:sp>
      <p:sp>
        <p:nvSpPr>
          <p:cNvPr id="3" name="Content Placeholder 2">
            <a:extLst>
              <a:ext uri="{FF2B5EF4-FFF2-40B4-BE49-F238E27FC236}">
                <a16:creationId xmlns:a16="http://schemas.microsoft.com/office/drawing/2014/main" id="{E5CC2BD0-A927-E9E1-E0F8-14E311CE4F42}"/>
              </a:ext>
            </a:extLst>
          </p:cNvPr>
          <p:cNvSpPr>
            <a:spLocks noGrp="1"/>
          </p:cNvSpPr>
          <p:nvPr>
            <p:ph idx="1"/>
          </p:nvPr>
        </p:nvSpPr>
        <p:spPr>
          <a:xfrm>
            <a:off x="677334" y="1940312"/>
            <a:ext cx="8596668" cy="4493942"/>
          </a:xfrm>
        </p:spPr>
        <p:txBody>
          <a:bodyPr>
            <a:normAutofit/>
          </a:bodyPr>
          <a:lstStyle/>
          <a:p>
            <a:pPr marL="0" indent="0">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Create a responsive environment where residents, community organizations, businesses, law enforcement and government agencies, elected officials, and other stakeholders work together to build and maintain a peaceful community that focuses on quality of life by enhancing health, safety, and welfare for all those that live, work, play and prosper in Duncan.</a:t>
            </a:r>
          </a:p>
        </p:txBody>
      </p:sp>
    </p:spTree>
    <p:extLst>
      <p:ext uri="{BB962C8B-B14F-4D97-AF65-F5344CB8AC3E}">
        <p14:creationId xmlns:p14="http://schemas.microsoft.com/office/powerpoint/2010/main" val="25044055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D30031-6754-DED7-C6D9-99E5BE02DA7A}"/>
              </a:ext>
            </a:extLst>
          </p:cNvPr>
          <p:cNvSpPr>
            <a:spLocks noGrp="1"/>
          </p:cNvSpPr>
          <p:nvPr>
            <p:ph type="title"/>
          </p:nvPr>
        </p:nvSpPr>
        <p:spPr>
          <a:xfrm>
            <a:off x="677334" y="609599"/>
            <a:ext cx="8596668" cy="1464527"/>
          </a:xfrm>
        </p:spPr>
        <p:txBody>
          <a:bodyPr>
            <a:normAutofit/>
          </a:bodyPr>
          <a:lstStyle/>
          <a:p>
            <a:r>
              <a:rPr lang="en-US" dirty="0"/>
              <a:t>Parks and Recreation Goal Statement</a:t>
            </a:r>
          </a:p>
        </p:txBody>
      </p:sp>
      <p:sp>
        <p:nvSpPr>
          <p:cNvPr id="3" name="Content Placeholder 2">
            <a:extLst>
              <a:ext uri="{FF2B5EF4-FFF2-40B4-BE49-F238E27FC236}">
                <a16:creationId xmlns:a16="http://schemas.microsoft.com/office/drawing/2014/main" id="{E5CC2BD0-A927-E9E1-E0F8-14E311CE4F42}"/>
              </a:ext>
            </a:extLst>
          </p:cNvPr>
          <p:cNvSpPr>
            <a:spLocks noGrp="1"/>
          </p:cNvSpPr>
          <p:nvPr>
            <p:ph idx="1"/>
          </p:nvPr>
        </p:nvSpPr>
        <p:spPr>
          <a:xfrm>
            <a:off x="677334" y="1940312"/>
            <a:ext cx="8596668" cy="4493942"/>
          </a:xfrm>
        </p:spPr>
        <p:txBody>
          <a:bodyPr>
            <a:normAutofit/>
          </a:bodyPr>
          <a:lstStyle/>
          <a:p>
            <a:pPr marL="0" indent="0">
              <a:buNone/>
            </a:pPr>
            <a:r>
              <a:rPr lang="en-US" sz="2800" kern="100" dirty="0">
                <a:effectLst/>
                <a:latin typeface="Calibri" panose="020F0502020204030204" pitchFamily="34" charset="0"/>
                <a:ea typeface="Calibri" panose="020F0502020204030204" pitchFamily="34" charset="0"/>
                <a:cs typeface="Times New Roman" panose="02020603050405020304" pitchFamily="18" charset="0"/>
              </a:rPr>
              <a:t>Strive to enrich the lives of our residents and visitors by providing essential parks, greenways, trails and recreational facilities and access and to provide programs, cultural experiences, and services that accentuate the experience and protect our natural environment found throughout Duncan’s parks and lakes. </a:t>
            </a:r>
          </a:p>
        </p:txBody>
      </p:sp>
    </p:spTree>
    <p:extLst>
      <p:ext uri="{BB962C8B-B14F-4D97-AF65-F5344CB8AC3E}">
        <p14:creationId xmlns:p14="http://schemas.microsoft.com/office/powerpoint/2010/main" val="2965727095"/>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F496CB"/>
      </a:accent1>
      <a:accent2>
        <a:srgbClr val="BC356F"/>
      </a:accent2>
      <a:accent3>
        <a:srgbClr val="E65331"/>
      </a:accent3>
      <a:accent4>
        <a:srgbClr val="F27E19"/>
      </a:accent4>
      <a:accent5>
        <a:srgbClr val="F2AC19"/>
      </a:accent5>
      <a:accent6>
        <a:srgbClr val="BC80E0"/>
      </a:accent6>
      <a:hlink>
        <a:srgbClr val="EF5285"/>
      </a:hlink>
      <a:folHlink>
        <a:srgbClr val="F77F90"/>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23659B44-6E34-4CE8-8F0D-387DA7996826}"/>
    </a:ext>
  </a:extLst>
</a:theme>
</file>

<file path=docProps/app.xml><?xml version="1.0" encoding="utf-8"?>
<Properties xmlns="http://schemas.openxmlformats.org/officeDocument/2006/extended-properties" xmlns:vt="http://schemas.openxmlformats.org/officeDocument/2006/docPropsVTypes">
  <Template>Facet</Template>
  <TotalTime>11</TotalTime>
  <Words>835</Words>
  <Application>Microsoft Office PowerPoint</Application>
  <PresentationFormat>Widescreen</PresentationFormat>
  <Paragraphs>31</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Trebuchet MS</vt:lpstr>
      <vt:lpstr>Wingdings 3</vt:lpstr>
      <vt:lpstr>Facet</vt:lpstr>
      <vt:lpstr>Destination Duncan: A Quality-of-Life Plan</vt:lpstr>
      <vt:lpstr>Housing Goal Statement</vt:lpstr>
      <vt:lpstr>Neighborhood Engagement and Opportunities Goal Statement</vt:lpstr>
      <vt:lpstr>Transportation Goal Statement</vt:lpstr>
      <vt:lpstr>Alternative Transportation Goal Statement</vt:lpstr>
      <vt:lpstr>Infrastructure Goal Statement</vt:lpstr>
      <vt:lpstr>Public Facilities Goal Statement</vt:lpstr>
      <vt:lpstr>Public Safety Goal Statement</vt:lpstr>
      <vt:lpstr>Parks and Recreation Goal Statement</vt:lpstr>
      <vt:lpstr>Environment Goal Statement</vt:lpstr>
      <vt:lpstr>Health and Nutrition Goal Statement</vt:lpstr>
      <vt:lpstr>Education Goal Statement</vt:lpstr>
      <vt:lpstr>Arts and Culture Goal Statement</vt:lpstr>
      <vt:lpstr>Economic Development Goal Statement</vt:lpstr>
      <vt:lpstr>Social Services Goal Statement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Nate Schacht</dc:creator>
  <cp:lastModifiedBy>Nate Schacht</cp:lastModifiedBy>
  <cp:revision>3</cp:revision>
  <dcterms:created xsi:type="dcterms:W3CDTF">2024-06-18T22:17:50Z</dcterms:created>
  <dcterms:modified xsi:type="dcterms:W3CDTF">2024-06-25T20:42:10Z</dcterms:modified>
</cp:coreProperties>
</file>