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56" r:id="rId2"/>
    <p:sldId id="277" r:id="rId3"/>
    <p:sldId id="258" r:id="rId4"/>
    <p:sldId id="281" r:id="rId5"/>
    <p:sldId id="284" r:id="rId6"/>
    <p:sldId id="285" r:id="rId7"/>
    <p:sldId id="286" r:id="rId8"/>
    <p:sldId id="282" r:id="rId9"/>
    <p:sldId id="283" r:id="rId10"/>
    <p:sldId id="280" r:id="rId11"/>
    <p:sldId id="261" r:id="rId12"/>
    <p:sldId id="263" r:id="rId1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7AA1E4AE-C8AC-447B-8D74-5B5A565BCF69}" type="datetimeFigureOut">
              <a:rPr lang="en-US" smtClean="0"/>
              <a:t>8/26/2024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67293601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A1E4AE-C8AC-447B-8D74-5B5A565BCF69}" type="datetimeFigureOut">
              <a:rPr lang="en-US" smtClean="0"/>
              <a:t>8/26/2024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2469283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A1E4AE-C8AC-447B-8D74-5B5A565BCF69}" type="datetimeFigureOut">
              <a:rPr lang="en-US" smtClean="0"/>
              <a:t>8/26/2024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3371949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A1E4AE-C8AC-447B-8D74-5B5A565BCF69}" type="datetimeFigureOut">
              <a:rPr lang="en-US" smtClean="0"/>
              <a:t>8/26/2024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1109766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7AA1E4AE-C8AC-447B-8D74-5B5A565BCF69}" type="datetimeFigureOut">
              <a:rPr lang="en-US" smtClean="0"/>
              <a:t>8/26/2024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9056639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7AA1E4AE-C8AC-447B-8D74-5B5A565BCF69}" type="datetimeFigureOut">
              <a:rPr lang="en-US" smtClean="0"/>
              <a:t>8/26/2024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707276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7AA1E4AE-C8AC-447B-8D74-5B5A565BCF69}" type="datetimeFigureOut">
              <a:rPr lang="en-US" smtClean="0"/>
              <a:t>8/26/2024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53C410-C62D-4B8F-A22A-6895D08AFE84}"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847939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E4AE-C8AC-447B-8D74-5B5A565BCF69}" type="datetimeFigureOut">
              <a:rPr lang="en-US" smtClean="0"/>
              <a:t>8/26/2024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3250029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A1E4AE-C8AC-447B-8D74-5B5A565BCF69}" type="datetimeFigureOut">
              <a:rPr lang="en-US" smtClean="0"/>
              <a:t>8/26/2024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3486489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7AA1E4AE-C8AC-447B-8D74-5B5A565BCF69}" type="datetimeFigureOut">
              <a:rPr lang="en-US" smtClean="0"/>
              <a:t>8/26/2024</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4014492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7AA1E4AE-C8AC-447B-8D74-5B5A565BCF69}" type="datetimeFigureOut">
              <a:rPr lang="en-US" smtClean="0"/>
              <a:t>8/26/2024</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D153C410-C62D-4B8F-A22A-6895D08AFE84}" type="slidenum">
              <a:rPr lang="en-US" smtClean="0"/>
              <a:t>‹#›</a:t>
            </a:fld>
            <a:endParaRPr lang="en-US"/>
          </a:p>
        </p:txBody>
      </p:sp>
    </p:spTree>
    <p:extLst>
      <p:ext uri="{BB962C8B-B14F-4D97-AF65-F5344CB8AC3E}">
        <p14:creationId xmlns:p14="http://schemas.microsoft.com/office/powerpoint/2010/main" val="1905704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7AA1E4AE-C8AC-447B-8D74-5B5A565BCF69}" type="datetimeFigureOut">
              <a:rPr lang="en-US" smtClean="0"/>
              <a:t>8/26/2024</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D153C410-C62D-4B8F-A22A-6895D08AFE84}" type="slidenum">
              <a:rPr lang="en-US" smtClean="0"/>
              <a:t>‹#›</a:t>
            </a:fld>
            <a:endParaRPr lang="en-US"/>
          </a:p>
        </p:txBody>
      </p:sp>
    </p:spTree>
    <p:extLst>
      <p:ext uri="{BB962C8B-B14F-4D97-AF65-F5344CB8AC3E}">
        <p14:creationId xmlns:p14="http://schemas.microsoft.com/office/powerpoint/2010/main" val="3912164053"/>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A32BF-5AE5-8D21-AFF6-E7FF8D1362EF}"/>
              </a:ext>
            </a:extLst>
          </p:cNvPr>
          <p:cNvSpPr>
            <a:spLocks noGrp="1"/>
          </p:cNvSpPr>
          <p:nvPr>
            <p:ph type="ctrTitle"/>
          </p:nvPr>
        </p:nvSpPr>
        <p:spPr>
          <a:xfrm>
            <a:off x="2623559" y="1265562"/>
            <a:ext cx="6947732" cy="2460404"/>
          </a:xfrm>
        </p:spPr>
        <p:txBody>
          <a:bodyPr/>
          <a:lstStyle/>
          <a:p>
            <a:endParaRPr lang="en-US" dirty="0"/>
          </a:p>
        </p:txBody>
      </p:sp>
      <p:sp>
        <p:nvSpPr>
          <p:cNvPr id="3" name="Subtitle 2">
            <a:extLst>
              <a:ext uri="{FF2B5EF4-FFF2-40B4-BE49-F238E27FC236}">
                <a16:creationId xmlns:a16="http://schemas.microsoft.com/office/drawing/2014/main" id="{2DC1EDAF-D612-7BBB-E56F-936DD3C90645}"/>
              </a:ext>
            </a:extLst>
          </p:cNvPr>
          <p:cNvSpPr>
            <a:spLocks noGrp="1"/>
          </p:cNvSpPr>
          <p:nvPr>
            <p:ph type="subTitle" idx="1"/>
          </p:nvPr>
        </p:nvSpPr>
        <p:spPr>
          <a:xfrm>
            <a:off x="2695194" y="4016524"/>
            <a:ext cx="6801612" cy="1768980"/>
          </a:xfrm>
        </p:spPr>
        <p:txBody>
          <a:bodyPr>
            <a:normAutofit fontScale="92500" lnSpcReduction="10000"/>
          </a:bodyPr>
          <a:lstStyle/>
          <a:p>
            <a:endParaRPr lang="en-US" sz="1100" dirty="0"/>
          </a:p>
          <a:p>
            <a:r>
              <a:rPr lang="en-US" sz="4300" dirty="0">
                <a:solidFill>
                  <a:schemeClr val="bg1"/>
                </a:solidFill>
              </a:rPr>
              <a:t>Quality of Life Plan</a:t>
            </a:r>
          </a:p>
          <a:p>
            <a:r>
              <a:rPr lang="en-US" sz="2600" dirty="0">
                <a:solidFill>
                  <a:schemeClr val="bg1"/>
                </a:solidFill>
              </a:rPr>
              <a:t>Seeking Citizen Input and Visions for Our Future</a:t>
            </a:r>
          </a:p>
          <a:p>
            <a:r>
              <a:rPr lang="en-US" sz="1500" dirty="0">
                <a:solidFill>
                  <a:schemeClr val="bg1"/>
                </a:solidFill>
              </a:rPr>
              <a:t>Monday,  August 26, 2024</a:t>
            </a:r>
          </a:p>
        </p:txBody>
      </p:sp>
      <p:pic>
        <p:nvPicPr>
          <p:cNvPr id="5" name="Picture 4" descr="A logo with a sun and waves&#10;&#10;Description automatically generated">
            <a:extLst>
              <a:ext uri="{FF2B5EF4-FFF2-40B4-BE49-F238E27FC236}">
                <a16:creationId xmlns:a16="http://schemas.microsoft.com/office/drawing/2014/main" id="{3969CEB1-F856-A10F-F9AE-3068DFB9A8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67584" y="1374857"/>
            <a:ext cx="6656832" cy="2228088"/>
          </a:xfrm>
          <a:prstGeom prst="rect">
            <a:avLst/>
          </a:prstGeom>
          <a:ln w="12700">
            <a:noFill/>
          </a:ln>
        </p:spPr>
      </p:pic>
    </p:spTree>
    <p:extLst>
      <p:ext uri="{BB962C8B-B14F-4D97-AF65-F5344CB8AC3E}">
        <p14:creationId xmlns:p14="http://schemas.microsoft.com/office/powerpoint/2010/main" val="856504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F4EA8-BFFA-EF39-1A04-009F54CB1CB2}"/>
              </a:ext>
            </a:extLst>
          </p:cNvPr>
          <p:cNvSpPr>
            <a:spLocks noGrp="1"/>
          </p:cNvSpPr>
          <p:nvPr>
            <p:ph type="title"/>
          </p:nvPr>
        </p:nvSpPr>
        <p:spPr/>
        <p:txBody>
          <a:bodyPr/>
          <a:lstStyle/>
          <a:p>
            <a:r>
              <a:rPr lang="en-US" dirty="0">
                <a:solidFill>
                  <a:schemeClr val="tx1"/>
                </a:solidFill>
              </a:rPr>
              <a:t>Next  Steps  to  move</a:t>
            </a:r>
            <a:br>
              <a:rPr lang="en-US" dirty="0">
                <a:solidFill>
                  <a:schemeClr val="tx1"/>
                </a:solidFill>
              </a:rPr>
            </a:br>
            <a:r>
              <a:rPr lang="en-US" dirty="0">
                <a:solidFill>
                  <a:schemeClr val="tx1"/>
                </a:solidFill>
              </a:rPr>
              <a:t>Duncan  forward</a:t>
            </a:r>
          </a:p>
        </p:txBody>
      </p:sp>
      <p:sp>
        <p:nvSpPr>
          <p:cNvPr id="3" name="Content Placeholder 2">
            <a:extLst>
              <a:ext uri="{FF2B5EF4-FFF2-40B4-BE49-F238E27FC236}">
                <a16:creationId xmlns:a16="http://schemas.microsoft.com/office/drawing/2014/main" id="{B7260514-F9ED-F6B2-7F2E-B9EE54DD84AD}"/>
              </a:ext>
            </a:extLst>
          </p:cNvPr>
          <p:cNvSpPr>
            <a:spLocks noGrp="1"/>
          </p:cNvSpPr>
          <p:nvPr>
            <p:ph idx="1"/>
          </p:nvPr>
        </p:nvSpPr>
        <p:spPr>
          <a:xfrm>
            <a:off x="6736080" y="205101"/>
            <a:ext cx="4815840" cy="6409345"/>
          </a:xfrm>
        </p:spPr>
        <p:txBody>
          <a:bodyPr>
            <a:normAutofit/>
          </a:bodyPr>
          <a:lstStyle/>
          <a:p>
            <a:pPr marL="0" indent="0">
              <a:spcBef>
                <a:spcPts val="0"/>
              </a:spcBef>
              <a:buNone/>
            </a:pPr>
            <a:r>
              <a:rPr lang="en-US" b="1" dirty="0"/>
              <a:t>Upcoming Meetings</a:t>
            </a:r>
          </a:p>
          <a:p>
            <a:pPr>
              <a:spcBef>
                <a:spcPts val="0"/>
              </a:spcBef>
            </a:pPr>
            <a:r>
              <a:rPr lang="en-US" dirty="0"/>
              <a:t>September: Parks &amp; Recreation, Environment</a:t>
            </a:r>
          </a:p>
          <a:p>
            <a:pPr>
              <a:spcBef>
                <a:spcPts val="0"/>
              </a:spcBef>
            </a:pPr>
            <a:r>
              <a:rPr lang="en-US" dirty="0"/>
              <a:t>October: Social Services, Health &amp; Nutrition</a:t>
            </a:r>
          </a:p>
          <a:p>
            <a:pPr>
              <a:spcBef>
                <a:spcPts val="0"/>
              </a:spcBef>
            </a:pPr>
            <a:r>
              <a:rPr lang="en-US" dirty="0"/>
              <a:t>November: Economic Development, Education</a:t>
            </a:r>
          </a:p>
          <a:p>
            <a:pPr>
              <a:spcBef>
                <a:spcPts val="0"/>
              </a:spcBef>
            </a:pPr>
            <a:r>
              <a:rPr lang="en-US" dirty="0"/>
              <a:t>December: Arts &amp; Culture, Neighborhood Engagement, Housing</a:t>
            </a:r>
          </a:p>
          <a:p>
            <a:pPr>
              <a:spcBef>
                <a:spcPts val="0"/>
              </a:spcBef>
            </a:pPr>
            <a:endParaRPr lang="en-US" dirty="0"/>
          </a:p>
          <a:p>
            <a:pPr marL="0" indent="0">
              <a:spcBef>
                <a:spcPts val="0"/>
              </a:spcBef>
              <a:buNone/>
            </a:pPr>
            <a:r>
              <a:rPr lang="en-US" b="1" dirty="0"/>
              <a:t>October 2024 Goal</a:t>
            </a:r>
          </a:p>
          <a:p>
            <a:pPr>
              <a:spcBef>
                <a:spcPts val="0"/>
              </a:spcBef>
            </a:pPr>
            <a:r>
              <a:rPr lang="en-US" dirty="0"/>
              <a:t>Key Component Projects (draft) presented to City Council for future budgeting purposes</a:t>
            </a:r>
          </a:p>
          <a:p>
            <a:pPr marL="0" indent="0">
              <a:spcBef>
                <a:spcPts val="0"/>
              </a:spcBef>
              <a:buNone/>
            </a:pPr>
            <a:endParaRPr lang="en-US" dirty="0"/>
          </a:p>
          <a:p>
            <a:pPr marL="0" indent="0">
              <a:spcBef>
                <a:spcPts val="0"/>
              </a:spcBef>
              <a:buNone/>
            </a:pPr>
            <a:r>
              <a:rPr lang="en-US" b="1" dirty="0"/>
              <a:t>January 2025 Goal</a:t>
            </a:r>
          </a:p>
          <a:p>
            <a:pPr>
              <a:spcBef>
                <a:spcPts val="0"/>
              </a:spcBef>
            </a:pPr>
            <a:r>
              <a:rPr lang="en-US" dirty="0"/>
              <a:t>Document presented to Planning Commission – January 21, 2025</a:t>
            </a:r>
          </a:p>
          <a:p>
            <a:pPr>
              <a:spcBef>
                <a:spcPts val="0"/>
              </a:spcBef>
            </a:pPr>
            <a:r>
              <a:rPr lang="en-US" dirty="0"/>
              <a:t>Document presented to City Council – January 28, 2025</a:t>
            </a:r>
          </a:p>
        </p:txBody>
      </p:sp>
      <p:sp>
        <p:nvSpPr>
          <p:cNvPr id="4" name="Text Placeholder 3">
            <a:extLst>
              <a:ext uri="{FF2B5EF4-FFF2-40B4-BE49-F238E27FC236}">
                <a16:creationId xmlns:a16="http://schemas.microsoft.com/office/drawing/2014/main" id="{82D3A5ED-B47B-4B19-3671-DF051778FD8B}"/>
              </a:ext>
            </a:extLst>
          </p:cNvPr>
          <p:cNvSpPr>
            <a:spLocks noGrp="1"/>
          </p:cNvSpPr>
          <p:nvPr>
            <p:ph type="body" sz="half" idx="2"/>
          </p:nvPr>
        </p:nvSpPr>
        <p:spPr/>
        <p:txBody>
          <a:bodyPr/>
          <a:lstStyle/>
          <a:p>
            <a:r>
              <a:rPr lang="en-US" sz="1600" dirty="0">
                <a:solidFill>
                  <a:schemeClr val="tx1"/>
                </a:solidFill>
              </a:rPr>
              <a:t>“Looking back isn’t going to help you.  Moving forward is the thing you have to do.”</a:t>
            </a:r>
          </a:p>
          <a:p>
            <a:pPr algn="r"/>
            <a:r>
              <a:rPr lang="en-US" sz="1600" dirty="0">
                <a:solidFill>
                  <a:schemeClr val="tx1"/>
                </a:solidFill>
              </a:rPr>
              <a:t>- McKayla Maroney</a:t>
            </a:r>
          </a:p>
          <a:p>
            <a:endParaRPr lang="en-US" dirty="0"/>
          </a:p>
        </p:txBody>
      </p:sp>
    </p:spTree>
    <p:extLst>
      <p:ext uri="{BB962C8B-B14F-4D97-AF65-F5344CB8AC3E}">
        <p14:creationId xmlns:p14="http://schemas.microsoft.com/office/powerpoint/2010/main" val="4027850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8497F-F0D9-AEEF-2A4D-77DC52435B09}"/>
              </a:ext>
            </a:extLst>
          </p:cNvPr>
          <p:cNvSpPr>
            <a:spLocks noGrp="1"/>
          </p:cNvSpPr>
          <p:nvPr>
            <p:ph type="title"/>
          </p:nvPr>
        </p:nvSpPr>
        <p:spPr/>
        <p:txBody>
          <a:bodyPr/>
          <a:lstStyle/>
          <a:p>
            <a:r>
              <a:rPr lang="en-US" dirty="0"/>
              <a:t>Future  Meetings</a:t>
            </a:r>
          </a:p>
        </p:txBody>
      </p:sp>
      <p:sp>
        <p:nvSpPr>
          <p:cNvPr id="3" name="Content Placeholder 2">
            <a:extLst>
              <a:ext uri="{FF2B5EF4-FFF2-40B4-BE49-F238E27FC236}">
                <a16:creationId xmlns:a16="http://schemas.microsoft.com/office/drawing/2014/main" id="{F885060E-8EAB-3B86-C5AE-91F813745CEE}"/>
              </a:ext>
            </a:extLst>
          </p:cNvPr>
          <p:cNvSpPr>
            <a:spLocks noGrp="1"/>
          </p:cNvSpPr>
          <p:nvPr>
            <p:ph idx="1"/>
          </p:nvPr>
        </p:nvSpPr>
        <p:spPr/>
        <p:txBody>
          <a:bodyPr/>
          <a:lstStyle/>
          <a:p>
            <a:r>
              <a:rPr lang="en-US" strike="sngStrike" dirty="0"/>
              <a:t>February 26, 2024</a:t>
            </a:r>
          </a:p>
          <a:p>
            <a:r>
              <a:rPr lang="en-US" strike="sngStrike" dirty="0"/>
              <a:t>March 25, 2024</a:t>
            </a:r>
          </a:p>
          <a:p>
            <a:r>
              <a:rPr lang="en-US" strike="sngStrike" dirty="0"/>
              <a:t>April 22, 2024</a:t>
            </a:r>
          </a:p>
          <a:p>
            <a:r>
              <a:rPr lang="en-US" strike="sngStrike" dirty="0"/>
              <a:t>May 20, 2024 (3</a:t>
            </a:r>
            <a:r>
              <a:rPr lang="en-US" strike="sngStrike" baseline="30000" dirty="0"/>
              <a:t>rd</a:t>
            </a:r>
            <a:r>
              <a:rPr lang="en-US" strike="sngStrike" dirty="0"/>
              <a:t> Monday)</a:t>
            </a:r>
          </a:p>
          <a:p>
            <a:r>
              <a:rPr lang="en-US" strike="sngStrike" dirty="0"/>
              <a:t>June 24, 2024</a:t>
            </a:r>
          </a:p>
          <a:p>
            <a:r>
              <a:rPr lang="en-US" strike="sngStrike" dirty="0"/>
              <a:t>July 22, 2024</a:t>
            </a:r>
          </a:p>
          <a:p>
            <a:r>
              <a:rPr lang="en-US" strike="sngStrike" dirty="0"/>
              <a:t>August 26, 2024</a:t>
            </a:r>
          </a:p>
          <a:p>
            <a:r>
              <a:rPr lang="en-US" dirty="0"/>
              <a:t>September 23, 2024</a:t>
            </a:r>
          </a:p>
          <a:p>
            <a:r>
              <a:rPr lang="en-US" dirty="0"/>
              <a:t>October 28, 2024</a:t>
            </a:r>
          </a:p>
          <a:p>
            <a:r>
              <a:rPr lang="en-US" dirty="0"/>
              <a:t>November 18, 2024 (3</a:t>
            </a:r>
            <a:r>
              <a:rPr lang="en-US" baseline="30000" dirty="0"/>
              <a:t>rd</a:t>
            </a:r>
            <a:r>
              <a:rPr lang="en-US" dirty="0"/>
              <a:t> Monday)</a:t>
            </a:r>
          </a:p>
          <a:p>
            <a:r>
              <a:rPr lang="en-US" dirty="0"/>
              <a:t>December 16, 2024 (3</a:t>
            </a:r>
            <a:r>
              <a:rPr lang="en-US" baseline="30000" dirty="0"/>
              <a:t>rd</a:t>
            </a:r>
            <a:r>
              <a:rPr lang="en-US" dirty="0"/>
              <a:t> Monday)</a:t>
            </a:r>
          </a:p>
        </p:txBody>
      </p:sp>
      <p:sp>
        <p:nvSpPr>
          <p:cNvPr id="4" name="Text Placeholder 3">
            <a:extLst>
              <a:ext uri="{FF2B5EF4-FFF2-40B4-BE49-F238E27FC236}">
                <a16:creationId xmlns:a16="http://schemas.microsoft.com/office/drawing/2014/main" id="{B84AE373-9949-7828-A3EE-65EC0BE415C4}"/>
              </a:ext>
            </a:extLst>
          </p:cNvPr>
          <p:cNvSpPr>
            <a:spLocks noGrp="1"/>
          </p:cNvSpPr>
          <p:nvPr>
            <p:ph type="body" sz="half" idx="2"/>
          </p:nvPr>
        </p:nvSpPr>
        <p:spPr/>
        <p:txBody>
          <a:bodyPr/>
          <a:lstStyle/>
          <a:p>
            <a:r>
              <a:rPr lang="en-US" sz="1800" dirty="0">
                <a:solidFill>
                  <a:schemeClr val="tx1"/>
                </a:solidFill>
              </a:rPr>
              <a:t>“The creative process involves getting input, making recommendation, getting critical review, getting more input, improving the recommendation, getting more critical review… again and again and again.”</a:t>
            </a:r>
          </a:p>
          <a:p>
            <a:pPr algn="r"/>
            <a:r>
              <a:rPr lang="en-US" sz="1800" dirty="0">
                <a:solidFill>
                  <a:schemeClr val="tx1"/>
                </a:solidFill>
              </a:rPr>
              <a:t>- Author Unknown</a:t>
            </a:r>
          </a:p>
          <a:p>
            <a:endParaRPr lang="en-US" dirty="0"/>
          </a:p>
        </p:txBody>
      </p:sp>
    </p:spTree>
    <p:extLst>
      <p:ext uri="{BB962C8B-B14F-4D97-AF65-F5344CB8AC3E}">
        <p14:creationId xmlns:p14="http://schemas.microsoft.com/office/powerpoint/2010/main" val="3825954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928EA-671F-312F-AE06-860A81334435}"/>
              </a:ext>
            </a:extLst>
          </p:cNvPr>
          <p:cNvSpPr>
            <a:spLocks noGrp="1"/>
          </p:cNvSpPr>
          <p:nvPr>
            <p:ph type="ctrTitle"/>
          </p:nvPr>
        </p:nvSpPr>
        <p:spPr>
          <a:xfrm>
            <a:off x="1574006" y="1553543"/>
            <a:ext cx="9043988" cy="1903826"/>
          </a:xfrm>
        </p:spPr>
        <p:txBody>
          <a:bodyPr>
            <a:noAutofit/>
          </a:bodyPr>
          <a:lstStyle/>
          <a:p>
            <a:r>
              <a:rPr lang="en-US" sz="4000" dirty="0"/>
              <a:t>Thank  you  for  sharing  your  input  and  visions  for  our  future!</a:t>
            </a:r>
          </a:p>
        </p:txBody>
      </p:sp>
      <p:sp>
        <p:nvSpPr>
          <p:cNvPr id="3" name="Subtitle 2">
            <a:extLst>
              <a:ext uri="{FF2B5EF4-FFF2-40B4-BE49-F238E27FC236}">
                <a16:creationId xmlns:a16="http://schemas.microsoft.com/office/drawing/2014/main" id="{3BDB208B-1795-0E0D-79E8-C8BAAB28CC14}"/>
              </a:ext>
            </a:extLst>
          </p:cNvPr>
          <p:cNvSpPr>
            <a:spLocks noGrp="1"/>
          </p:cNvSpPr>
          <p:nvPr>
            <p:ph type="subTitle" idx="1"/>
          </p:nvPr>
        </p:nvSpPr>
        <p:spPr>
          <a:xfrm>
            <a:off x="2202387" y="3862698"/>
            <a:ext cx="3893613" cy="2042445"/>
          </a:xfrm>
        </p:spPr>
        <p:txBody>
          <a:bodyPr>
            <a:normAutofit fontScale="92500" lnSpcReduction="10000"/>
          </a:bodyPr>
          <a:lstStyle/>
          <a:p>
            <a:r>
              <a:rPr lang="en-US" dirty="0">
                <a:solidFill>
                  <a:schemeClr val="bg1"/>
                </a:solidFill>
              </a:rPr>
              <a:t>Nate Schacht, Director</a:t>
            </a:r>
          </a:p>
          <a:p>
            <a:r>
              <a:rPr lang="en-US" dirty="0">
                <a:solidFill>
                  <a:schemeClr val="bg1"/>
                </a:solidFill>
              </a:rPr>
              <a:t>Community Development</a:t>
            </a:r>
          </a:p>
          <a:p>
            <a:r>
              <a:rPr lang="en-US" dirty="0">
                <a:solidFill>
                  <a:schemeClr val="bg1"/>
                </a:solidFill>
              </a:rPr>
              <a:t>City of Duncan, Oklahoma</a:t>
            </a:r>
          </a:p>
          <a:p>
            <a:r>
              <a:rPr lang="en-US" dirty="0">
                <a:solidFill>
                  <a:schemeClr val="bg1"/>
                </a:solidFill>
              </a:rPr>
              <a:t>580-251-7715</a:t>
            </a:r>
          </a:p>
          <a:p>
            <a:r>
              <a:rPr lang="en-US" dirty="0">
                <a:solidFill>
                  <a:schemeClr val="bg1"/>
                </a:solidFill>
              </a:rPr>
              <a:t>nschacht@duncanok.gov</a:t>
            </a:r>
          </a:p>
        </p:txBody>
      </p:sp>
      <p:pic>
        <p:nvPicPr>
          <p:cNvPr id="5" name="Picture 4" descr="A logo of a city&#10;&#10;Description automatically generated">
            <a:extLst>
              <a:ext uri="{FF2B5EF4-FFF2-40B4-BE49-F238E27FC236}">
                <a16:creationId xmlns:a16="http://schemas.microsoft.com/office/drawing/2014/main" id="{1398AC34-FF52-6B4E-2689-FA68FF0318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40692" y="3628535"/>
            <a:ext cx="2510772" cy="2510772"/>
          </a:xfrm>
          <a:prstGeom prst="rect">
            <a:avLst/>
          </a:prstGeom>
          <a:ln>
            <a:solidFill>
              <a:schemeClr val="bg1"/>
            </a:solidFill>
          </a:ln>
        </p:spPr>
      </p:pic>
    </p:spTree>
    <p:extLst>
      <p:ext uri="{BB962C8B-B14F-4D97-AF65-F5344CB8AC3E}">
        <p14:creationId xmlns:p14="http://schemas.microsoft.com/office/powerpoint/2010/main" val="2219262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ECACF-26FC-7356-3E64-F7C08C20AE6C}"/>
              </a:ext>
            </a:extLst>
          </p:cNvPr>
          <p:cNvSpPr>
            <a:spLocks noGrp="1"/>
          </p:cNvSpPr>
          <p:nvPr>
            <p:ph type="title"/>
          </p:nvPr>
        </p:nvSpPr>
        <p:spPr/>
        <p:txBody>
          <a:bodyPr/>
          <a:lstStyle/>
          <a:p>
            <a:r>
              <a:rPr lang="en-US" dirty="0"/>
              <a:t>Duncan  Heart  &amp;  soul</a:t>
            </a:r>
            <a:br>
              <a:rPr lang="en-US" dirty="0"/>
            </a:br>
            <a:r>
              <a:rPr lang="en-US" dirty="0"/>
              <a:t>Updates</a:t>
            </a:r>
          </a:p>
        </p:txBody>
      </p:sp>
      <p:sp>
        <p:nvSpPr>
          <p:cNvPr id="4" name="Text Placeholder 3">
            <a:extLst>
              <a:ext uri="{FF2B5EF4-FFF2-40B4-BE49-F238E27FC236}">
                <a16:creationId xmlns:a16="http://schemas.microsoft.com/office/drawing/2014/main" id="{57E7EBC2-D91B-9533-62FF-996B3B2DCCE9}"/>
              </a:ext>
            </a:extLst>
          </p:cNvPr>
          <p:cNvSpPr>
            <a:spLocks noGrp="1"/>
          </p:cNvSpPr>
          <p:nvPr>
            <p:ph type="body" sz="half" idx="2"/>
          </p:nvPr>
        </p:nvSpPr>
        <p:spPr/>
        <p:txBody>
          <a:bodyPr>
            <a:normAutofit/>
          </a:bodyPr>
          <a:lstStyle/>
          <a:p>
            <a:r>
              <a:rPr lang="en-US" sz="1800" dirty="0">
                <a:solidFill>
                  <a:schemeClr val="tx1"/>
                </a:solidFill>
              </a:rPr>
              <a:t>“We believe the strength of every community lies in the hands and hearts of the people who live there.”</a:t>
            </a:r>
          </a:p>
          <a:p>
            <a:pPr algn="r"/>
            <a:r>
              <a:rPr lang="en-US" sz="1800" dirty="0">
                <a:solidFill>
                  <a:schemeClr val="tx1"/>
                </a:solidFill>
              </a:rPr>
              <a:t>- Duncan Heart and Soul</a:t>
            </a:r>
          </a:p>
        </p:txBody>
      </p:sp>
      <p:sp>
        <p:nvSpPr>
          <p:cNvPr id="5" name="Content Placeholder 2">
            <a:extLst>
              <a:ext uri="{FF2B5EF4-FFF2-40B4-BE49-F238E27FC236}">
                <a16:creationId xmlns:a16="http://schemas.microsoft.com/office/drawing/2014/main" id="{5A240A64-B517-E32F-619D-E63AC9772DE5}"/>
              </a:ext>
            </a:extLst>
          </p:cNvPr>
          <p:cNvSpPr txBox="1">
            <a:spLocks/>
          </p:cNvSpPr>
          <p:nvPr/>
        </p:nvSpPr>
        <p:spPr>
          <a:xfrm>
            <a:off x="6736080" y="804672"/>
            <a:ext cx="4815840" cy="5694516"/>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900" kern="1200">
                <a:solidFill>
                  <a:schemeClr val="tx1"/>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endParaRPr lang="en-US" b="1" dirty="0"/>
          </a:p>
          <a:p>
            <a:endParaRPr lang="en-US" b="1" dirty="0"/>
          </a:p>
          <a:p>
            <a:endParaRPr lang="en-US" b="1" dirty="0"/>
          </a:p>
          <a:p>
            <a:pPr marL="0" indent="0">
              <a:spcBef>
                <a:spcPts val="0"/>
              </a:spcBef>
              <a:buNone/>
            </a:pPr>
            <a:endParaRPr lang="en-US" b="1" dirty="0"/>
          </a:p>
          <a:p>
            <a:pPr marL="0" indent="0">
              <a:spcBef>
                <a:spcPts val="0"/>
              </a:spcBef>
              <a:buNone/>
            </a:pPr>
            <a:endParaRPr lang="en-US" sz="800" b="1" dirty="0"/>
          </a:p>
          <a:p>
            <a:pPr marL="0" indent="0" algn="ctr">
              <a:spcBef>
                <a:spcPts val="0"/>
              </a:spcBef>
              <a:buNone/>
            </a:pPr>
            <a:endParaRPr lang="en-US" sz="2200" b="1" dirty="0"/>
          </a:p>
          <a:p>
            <a:pPr marL="0" indent="0">
              <a:buFont typeface="Arial" panose="020B0604020202020204" pitchFamily="34" charset="0"/>
              <a:buNone/>
            </a:pPr>
            <a:endParaRPr lang="en-US" dirty="0"/>
          </a:p>
        </p:txBody>
      </p:sp>
      <p:pic>
        <p:nvPicPr>
          <p:cNvPr id="8" name="Content Placeholder 7" descr="A colorful logo with text&#10;&#10;Description automatically generated">
            <a:extLst>
              <a:ext uri="{FF2B5EF4-FFF2-40B4-BE49-F238E27FC236}">
                <a16:creationId xmlns:a16="http://schemas.microsoft.com/office/drawing/2014/main" id="{EBA8AF0E-7A8B-5651-B209-38DEA1368D9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239637" y="350377"/>
            <a:ext cx="5792842" cy="3258474"/>
          </a:xfrm>
          <a:ln>
            <a:solidFill>
              <a:schemeClr val="tx1"/>
            </a:solidFill>
          </a:ln>
        </p:spPr>
      </p:pic>
      <p:sp>
        <p:nvSpPr>
          <p:cNvPr id="3" name="TextBox 2">
            <a:extLst>
              <a:ext uri="{FF2B5EF4-FFF2-40B4-BE49-F238E27FC236}">
                <a16:creationId xmlns:a16="http://schemas.microsoft.com/office/drawing/2014/main" id="{22CACF64-6BAE-4FF3-598D-C4F553D20EFC}"/>
              </a:ext>
            </a:extLst>
          </p:cNvPr>
          <p:cNvSpPr txBox="1"/>
          <p:nvPr/>
        </p:nvSpPr>
        <p:spPr>
          <a:xfrm>
            <a:off x="6238430" y="3768695"/>
            <a:ext cx="5792842" cy="2585323"/>
          </a:xfrm>
          <a:prstGeom prst="rect">
            <a:avLst/>
          </a:prstGeom>
          <a:noFill/>
        </p:spPr>
        <p:txBody>
          <a:bodyPr wrap="square" rtlCol="0">
            <a:spAutoFit/>
          </a:bodyPr>
          <a:lstStyle/>
          <a:p>
            <a:r>
              <a:rPr lang="en-US" dirty="0"/>
              <a:t>Duncan Heart and Soul continues monthly Ward Meetings in August to gather additional citizen input about what We Love About Duncan!  Heart and Soul has partnered with the Department of Community Development in working towards a grant that will enable community engagement by means of a “Mobile Block Party Trailer.”</a:t>
            </a:r>
          </a:p>
          <a:p>
            <a:endParaRPr lang="en-US" dirty="0"/>
          </a:p>
          <a:p>
            <a:r>
              <a:rPr lang="en-US" dirty="0"/>
              <a:t>If you would like to help with this grant, please submit a letter of support to Community Development.</a:t>
            </a:r>
          </a:p>
        </p:txBody>
      </p:sp>
    </p:spTree>
    <p:extLst>
      <p:ext uri="{BB962C8B-B14F-4D97-AF65-F5344CB8AC3E}">
        <p14:creationId xmlns:p14="http://schemas.microsoft.com/office/powerpoint/2010/main" val="386535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8AA20-1C7F-F68C-021A-1DF64C051664}"/>
              </a:ext>
            </a:extLst>
          </p:cNvPr>
          <p:cNvSpPr>
            <a:spLocks noGrp="1"/>
          </p:cNvSpPr>
          <p:nvPr>
            <p:ph type="title"/>
          </p:nvPr>
        </p:nvSpPr>
        <p:spPr/>
        <p:txBody>
          <a:bodyPr/>
          <a:lstStyle/>
          <a:p>
            <a:r>
              <a:rPr lang="en-US" dirty="0"/>
              <a:t>Recap</a:t>
            </a:r>
            <a:br>
              <a:rPr lang="en-US" dirty="0"/>
            </a:br>
            <a:r>
              <a:rPr lang="en-US" dirty="0"/>
              <a:t>July 22, 2024</a:t>
            </a:r>
          </a:p>
        </p:txBody>
      </p:sp>
      <p:sp>
        <p:nvSpPr>
          <p:cNvPr id="3" name="Content Placeholder 2">
            <a:extLst>
              <a:ext uri="{FF2B5EF4-FFF2-40B4-BE49-F238E27FC236}">
                <a16:creationId xmlns:a16="http://schemas.microsoft.com/office/drawing/2014/main" id="{EC53BC30-0F33-C119-EA6E-E31574BF3322}"/>
              </a:ext>
            </a:extLst>
          </p:cNvPr>
          <p:cNvSpPr>
            <a:spLocks noGrp="1"/>
          </p:cNvSpPr>
          <p:nvPr>
            <p:ph idx="1"/>
          </p:nvPr>
        </p:nvSpPr>
        <p:spPr>
          <a:xfrm>
            <a:off x="6736080" y="484909"/>
            <a:ext cx="4815840" cy="5985164"/>
          </a:xfrm>
        </p:spPr>
        <p:txBody>
          <a:bodyPr>
            <a:normAutofit fontScale="92500" lnSpcReduction="10000"/>
          </a:bodyPr>
          <a:lstStyle/>
          <a:p>
            <a:pPr marL="0" indent="0">
              <a:spcBef>
                <a:spcPts val="0"/>
              </a:spcBef>
              <a:buNone/>
            </a:pPr>
            <a:r>
              <a:rPr lang="en-US" b="1" dirty="0"/>
              <a:t>Duncan Heart and Soul</a:t>
            </a:r>
          </a:p>
          <a:p>
            <a:pPr>
              <a:spcBef>
                <a:spcPts val="0"/>
              </a:spcBef>
            </a:pPr>
            <a:r>
              <a:rPr lang="en-US" dirty="0"/>
              <a:t>Ward meetings are underway and input from citizens is supporting this project.</a:t>
            </a:r>
          </a:p>
          <a:p>
            <a:pPr>
              <a:spcBef>
                <a:spcPts val="0"/>
              </a:spcBef>
            </a:pPr>
            <a:r>
              <a:rPr lang="en-US" dirty="0"/>
              <a:t>Citizens’ stories are creating the “Who” and “What” Duncan is.</a:t>
            </a:r>
          </a:p>
          <a:p>
            <a:pPr>
              <a:spcBef>
                <a:spcPts val="0"/>
              </a:spcBef>
            </a:pPr>
            <a:endParaRPr lang="en-US" dirty="0"/>
          </a:p>
          <a:p>
            <a:pPr marL="0" indent="0">
              <a:spcBef>
                <a:spcPts val="0"/>
              </a:spcBef>
              <a:buNone/>
            </a:pPr>
            <a:r>
              <a:rPr lang="en-US" b="1" dirty="0"/>
              <a:t>Transportation</a:t>
            </a:r>
          </a:p>
          <a:p>
            <a:pPr>
              <a:spcBef>
                <a:spcPts val="0"/>
              </a:spcBef>
            </a:pPr>
            <a:r>
              <a:rPr lang="en-US" dirty="0"/>
              <a:t>Stakeholders attended meeting and provided updates on regional projects and activity.</a:t>
            </a:r>
          </a:p>
          <a:p>
            <a:pPr>
              <a:spcBef>
                <a:spcPts val="0"/>
              </a:spcBef>
            </a:pPr>
            <a:r>
              <a:rPr lang="en-US" dirty="0"/>
              <a:t>Emphasis was given to public transportation needs in the community.</a:t>
            </a:r>
          </a:p>
          <a:p>
            <a:pPr>
              <a:spcBef>
                <a:spcPts val="0"/>
              </a:spcBef>
            </a:pPr>
            <a:r>
              <a:rPr lang="en-US" dirty="0"/>
              <a:t>Need for review of current plans, ordinances and policies.</a:t>
            </a:r>
          </a:p>
          <a:p>
            <a:pPr>
              <a:spcBef>
                <a:spcPts val="0"/>
              </a:spcBef>
            </a:pPr>
            <a:r>
              <a:rPr lang="en-US" dirty="0"/>
              <a:t>Consideration of “Complete Street” Program adoption.</a:t>
            </a:r>
          </a:p>
          <a:p>
            <a:pPr marL="0" indent="0">
              <a:spcBef>
                <a:spcPts val="0"/>
              </a:spcBef>
              <a:buNone/>
            </a:pPr>
            <a:endParaRPr lang="en-US" dirty="0"/>
          </a:p>
          <a:p>
            <a:pPr marL="0" indent="0">
              <a:spcBef>
                <a:spcPts val="0"/>
              </a:spcBef>
              <a:buNone/>
            </a:pPr>
            <a:r>
              <a:rPr lang="en-US" b="1" dirty="0"/>
              <a:t>Alternative Transportation</a:t>
            </a:r>
          </a:p>
          <a:p>
            <a:pPr>
              <a:spcBef>
                <a:spcPts val="0"/>
              </a:spcBef>
            </a:pPr>
            <a:r>
              <a:rPr lang="en-US" dirty="0"/>
              <a:t>Focus was given to pedestrian safety.</a:t>
            </a:r>
          </a:p>
          <a:p>
            <a:pPr>
              <a:spcBef>
                <a:spcPts val="0"/>
              </a:spcBef>
            </a:pPr>
            <a:r>
              <a:rPr lang="en-US" dirty="0"/>
              <a:t>Airport is a key economic development piece and more upscale activities need to occur/support future airport development.</a:t>
            </a:r>
          </a:p>
          <a:p>
            <a:pPr>
              <a:spcBef>
                <a:spcPts val="0"/>
              </a:spcBef>
            </a:pPr>
            <a:r>
              <a:rPr lang="en-US" dirty="0"/>
              <a:t>Rail needs to be protected and preserved for future economic development opportunities.</a:t>
            </a:r>
          </a:p>
        </p:txBody>
      </p:sp>
      <p:sp>
        <p:nvSpPr>
          <p:cNvPr id="4" name="Text Placeholder 3">
            <a:extLst>
              <a:ext uri="{FF2B5EF4-FFF2-40B4-BE49-F238E27FC236}">
                <a16:creationId xmlns:a16="http://schemas.microsoft.com/office/drawing/2014/main" id="{426E38D6-7D2D-75B5-E8EC-77516BCEAC61}"/>
              </a:ext>
            </a:extLst>
          </p:cNvPr>
          <p:cNvSpPr>
            <a:spLocks noGrp="1"/>
          </p:cNvSpPr>
          <p:nvPr>
            <p:ph type="body" sz="half" idx="2"/>
          </p:nvPr>
        </p:nvSpPr>
        <p:spPr/>
        <p:txBody>
          <a:bodyPr>
            <a:normAutofit/>
          </a:bodyPr>
          <a:lstStyle/>
          <a:p>
            <a:r>
              <a:rPr lang="en-US" sz="1800" dirty="0">
                <a:solidFill>
                  <a:schemeClr val="tx1"/>
                </a:solidFill>
              </a:rPr>
              <a:t>“Those who tell the stories rule the world.”</a:t>
            </a:r>
          </a:p>
          <a:p>
            <a:pPr algn="r"/>
            <a:r>
              <a:rPr lang="en-US" sz="1800" dirty="0">
                <a:solidFill>
                  <a:schemeClr val="tx1"/>
                </a:solidFill>
              </a:rPr>
              <a:t>- Hopi American Indian Proverb</a:t>
            </a:r>
          </a:p>
        </p:txBody>
      </p:sp>
    </p:spTree>
    <p:extLst>
      <p:ext uri="{BB962C8B-B14F-4D97-AF65-F5344CB8AC3E}">
        <p14:creationId xmlns:p14="http://schemas.microsoft.com/office/powerpoint/2010/main" val="244856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C092B-28E0-8947-C46F-CD367EA39B53}"/>
              </a:ext>
            </a:extLst>
          </p:cNvPr>
          <p:cNvSpPr>
            <a:spLocks noGrp="1"/>
          </p:cNvSpPr>
          <p:nvPr>
            <p:ph type="title"/>
          </p:nvPr>
        </p:nvSpPr>
        <p:spPr>
          <a:xfrm>
            <a:off x="804672" y="913173"/>
            <a:ext cx="4486656" cy="1141497"/>
          </a:xfrm>
        </p:spPr>
        <p:txBody>
          <a:bodyPr/>
          <a:lstStyle/>
          <a:p>
            <a:r>
              <a:rPr lang="en-US" dirty="0"/>
              <a:t>Infrastructure</a:t>
            </a:r>
          </a:p>
        </p:txBody>
      </p:sp>
      <p:sp>
        <p:nvSpPr>
          <p:cNvPr id="4" name="Text Placeholder 3">
            <a:extLst>
              <a:ext uri="{FF2B5EF4-FFF2-40B4-BE49-F238E27FC236}">
                <a16:creationId xmlns:a16="http://schemas.microsoft.com/office/drawing/2014/main" id="{2575E488-1B49-93D7-7C76-34EF87BAEDC1}"/>
              </a:ext>
            </a:extLst>
          </p:cNvPr>
          <p:cNvSpPr>
            <a:spLocks noGrp="1"/>
          </p:cNvSpPr>
          <p:nvPr>
            <p:ph type="body" sz="half" idx="2"/>
          </p:nvPr>
        </p:nvSpPr>
        <p:spPr>
          <a:xfrm>
            <a:off x="804672" y="2358639"/>
            <a:ext cx="4486656" cy="3385315"/>
          </a:xfrm>
        </p:spPr>
        <p:txBody>
          <a:bodyPr>
            <a:noAutofit/>
          </a:bodyPr>
          <a:lstStyle/>
          <a:p>
            <a:pPr marL="0" marR="0" algn="l">
              <a:lnSpc>
                <a:spcPct val="115000"/>
              </a:lnSpc>
              <a:spcBef>
                <a:spcPts val="0"/>
              </a:spcBef>
              <a:spcAft>
                <a:spcPts val="0"/>
              </a:spcAft>
            </a:pP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Support Duncan with adequate services that meet the needs of existing and new residential, commercial and industrial development with community facilities, infrastructure, and services which allow for sustainable growth and that are accessible, equitable, efficient, cost-effective, and sensitive to the environment.</a:t>
            </a:r>
          </a:p>
        </p:txBody>
      </p:sp>
      <p:sp>
        <p:nvSpPr>
          <p:cNvPr id="6" name="Content Placeholder 5">
            <a:extLst>
              <a:ext uri="{FF2B5EF4-FFF2-40B4-BE49-F238E27FC236}">
                <a16:creationId xmlns:a16="http://schemas.microsoft.com/office/drawing/2014/main" id="{9C8713DF-DCC1-73A5-1AAF-AFA155A8D758}"/>
              </a:ext>
            </a:extLst>
          </p:cNvPr>
          <p:cNvSpPr>
            <a:spLocks noGrp="1"/>
          </p:cNvSpPr>
          <p:nvPr>
            <p:ph idx="1"/>
          </p:nvPr>
        </p:nvSpPr>
        <p:spPr>
          <a:xfrm>
            <a:off x="6736080" y="492369"/>
            <a:ext cx="4815840" cy="5978769"/>
          </a:xfrm>
        </p:spPr>
        <p:txBody>
          <a:bodyPr/>
          <a:lstStyle/>
          <a:p>
            <a:pPr marL="0" indent="0">
              <a:spcBef>
                <a:spcPts val="0"/>
              </a:spcBef>
              <a:buNone/>
            </a:pPr>
            <a:r>
              <a:rPr lang="en-US" b="1" dirty="0"/>
              <a:t>Planning Process</a:t>
            </a:r>
          </a:p>
          <a:p>
            <a:pPr>
              <a:spcBef>
                <a:spcPts val="0"/>
              </a:spcBef>
            </a:pPr>
            <a:r>
              <a:rPr lang="en-US" dirty="0"/>
              <a:t>The 2011 Comprehensive Plan for Duncan is relatively silent on “infrastructure” and only touches on the need for Capital Improvements to Transportation (streets and sidewalks) without detail.</a:t>
            </a:r>
          </a:p>
          <a:p>
            <a:pPr>
              <a:spcBef>
                <a:spcPts val="0"/>
              </a:spcBef>
            </a:pPr>
            <a:r>
              <a:rPr lang="en-US" dirty="0"/>
              <a:t>The Plan also calls for improvements to the overall stormwater management facilities but again fails to provide detail as to what this project should look like.</a:t>
            </a:r>
          </a:p>
          <a:p>
            <a:pPr>
              <a:spcBef>
                <a:spcPts val="0"/>
              </a:spcBef>
            </a:pPr>
            <a:endParaRPr lang="en-US" dirty="0"/>
          </a:p>
          <a:p>
            <a:pPr marL="0" indent="0">
              <a:spcBef>
                <a:spcPts val="0"/>
              </a:spcBef>
              <a:buNone/>
            </a:pPr>
            <a:r>
              <a:rPr lang="en-US" b="1" dirty="0"/>
              <a:t>Land Use Consideration</a:t>
            </a:r>
          </a:p>
          <a:p>
            <a:pPr>
              <a:spcBef>
                <a:spcPts val="0"/>
              </a:spcBef>
            </a:pPr>
            <a:r>
              <a:rPr lang="en-US" dirty="0"/>
              <a:t>Infrastructure is the key component to future development.</a:t>
            </a:r>
          </a:p>
          <a:p>
            <a:pPr>
              <a:spcBef>
                <a:spcPts val="0"/>
              </a:spcBef>
            </a:pPr>
            <a:r>
              <a:rPr lang="en-US" dirty="0"/>
              <a:t>Existing infrastructure should be given priority – infill development/redevelopment.</a:t>
            </a:r>
          </a:p>
          <a:p>
            <a:pPr>
              <a:spcBef>
                <a:spcPts val="0"/>
              </a:spcBef>
            </a:pPr>
            <a:r>
              <a:rPr lang="en-US" dirty="0"/>
              <a:t>Infrastructure can guide the future vision of the community (future population, type of community, etc.)</a:t>
            </a:r>
          </a:p>
          <a:p>
            <a:pPr>
              <a:spcBef>
                <a:spcPts val="0"/>
              </a:spcBef>
            </a:pPr>
            <a:endParaRPr lang="en-US" dirty="0"/>
          </a:p>
          <a:p>
            <a:endParaRPr lang="en-US" dirty="0">
              <a:solidFill>
                <a:srgbClr val="FF0000"/>
              </a:solidFill>
            </a:endParaRPr>
          </a:p>
        </p:txBody>
      </p:sp>
    </p:spTree>
    <p:extLst>
      <p:ext uri="{BB962C8B-B14F-4D97-AF65-F5344CB8AC3E}">
        <p14:creationId xmlns:p14="http://schemas.microsoft.com/office/powerpoint/2010/main" val="3632592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C092B-28E0-8947-C46F-CD367EA39B53}"/>
              </a:ext>
            </a:extLst>
          </p:cNvPr>
          <p:cNvSpPr>
            <a:spLocks noGrp="1"/>
          </p:cNvSpPr>
          <p:nvPr>
            <p:ph type="title"/>
          </p:nvPr>
        </p:nvSpPr>
        <p:spPr>
          <a:xfrm>
            <a:off x="804672" y="913173"/>
            <a:ext cx="4486656" cy="1141497"/>
          </a:xfrm>
        </p:spPr>
        <p:txBody>
          <a:bodyPr/>
          <a:lstStyle/>
          <a:p>
            <a:r>
              <a:rPr lang="en-US" dirty="0"/>
              <a:t>Infrastructure</a:t>
            </a:r>
          </a:p>
        </p:txBody>
      </p:sp>
      <p:sp>
        <p:nvSpPr>
          <p:cNvPr id="4" name="Text Placeholder 3">
            <a:extLst>
              <a:ext uri="{FF2B5EF4-FFF2-40B4-BE49-F238E27FC236}">
                <a16:creationId xmlns:a16="http://schemas.microsoft.com/office/drawing/2014/main" id="{2575E488-1B49-93D7-7C76-34EF87BAEDC1}"/>
              </a:ext>
            </a:extLst>
          </p:cNvPr>
          <p:cNvSpPr>
            <a:spLocks noGrp="1"/>
          </p:cNvSpPr>
          <p:nvPr>
            <p:ph type="body" sz="half" idx="2"/>
          </p:nvPr>
        </p:nvSpPr>
        <p:spPr>
          <a:xfrm>
            <a:off x="804672" y="2358639"/>
            <a:ext cx="4486656" cy="3385315"/>
          </a:xfrm>
        </p:spPr>
        <p:txBody>
          <a:bodyPr>
            <a:noAutofit/>
          </a:bodyPr>
          <a:lstStyle/>
          <a:p>
            <a:pPr marL="0" marR="0" algn="l">
              <a:lnSpc>
                <a:spcPct val="115000"/>
              </a:lnSpc>
              <a:spcBef>
                <a:spcPts val="0"/>
              </a:spcBef>
              <a:spcAft>
                <a:spcPts val="0"/>
              </a:spcAft>
            </a:pP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Support Duncan with adequate services that meet the needs of existing and new residential, commercial and industrial development with community facilities, infrastructure, and services which allow for sustainable growth and that are accessible, equitable, efficient, cost-effective, and sensitive to the environment.</a:t>
            </a:r>
          </a:p>
        </p:txBody>
      </p:sp>
      <p:sp>
        <p:nvSpPr>
          <p:cNvPr id="5" name="Content Placeholder 2">
            <a:extLst>
              <a:ext uri="{FF2B5EF4-FFF2-40B4-BE49-F238E27FC236}">
                <a16:creationId xmlns:a16="http://schemas.microsoft.com/office/drawing/2014/main" id="{88614FB8-50FD-9485-0DD8-21DD4797EEAB}"/>
              </a:ext>
            </a:extLst>
          </p:cNvPr>
          <p:cNvSpPr txBox="1">
            <a:spLocks/>
          </p:cNvSpPr>
          <p:nvPr/>
        </p:nvSpPr>
        <p:spPr>
          <a:xfrm>
            <a:off x="6736080" y="324739"/>
            <a:ext cx="4815840" cy="6298251"/>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900" kern="1200">
                <a:solidFill>
                  <a:schemeClr val="tx1"/>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spcBef>
                <a:spcPts val="0"/>
              </a:spcBef>
              <a:buFont typeface="Arial" panose="020B0604020202020204" pitchFamily="34" charset="0"/>
              <a:buNone/>
            </a:pPr>
            <a:r>
              <a:rPr lang="en-US" b="1" dirty="0"/>
              <a:t>Objectives to Consider:</a:t>
            </a:r>
          </a:p>
          <a:p>
            <a:pPr>
              <a:spcBef>
                <a:spcPts val="0"/>
              </a:spcBef>
            </a:pPr>
            <a:r>
              <a:rPr lang="en-US" dirty="0"/>
              <a:t>Provide adequate services</a:t>
            </a:r>
          </a:p>
          <a:p>
            <a:pPr>
              <a:spcBef>
                <a:spcPts val="0"/>
              </a:spcBef>
            </a:pPr>
            <a:r>
              <a:rPr lang="en-US" dirty="0"/>
              <a:t>Services should promote sustainable growth throughout the community</a:t>
            </a:r>
          </a:p>
          <a:p>
            <a:pPr>
              <a:spcBef>
                <a:spcPts val="0"/>
              </a:spcBef>
            </a:pPr>
            <a:r>
              <a:rPr lang="en-US" dirty="0"/>
              <a:t>Services should be accessible and equitable for all citizens and businesses</a:t>
            </a:r>
          </a:p>
          <a:p>
            <a:pPr>
              <a:spcBef>
                <a:spcPts val="0"/>
              </a:spcBef>
            </a:pPr>
            <a:r>
              <a:rPr lang="en-US" dirty="0"/>
              <a:t>Services should operate efficiently and be const-effective</a:t>
            </a:r>
          </a:p>
          <a:p>
            <a:pPr>
              <a:spcBef>
                <a:spcPts val="0"/>
              </a:spcBef>
            </a:pPr>
            <a:r>
              <a:rPr lang="en-US" dirty="0"/>
              <a:t>Services provided should advance with changes in technology </a:t>
            </a:r>
          </a:p>
          <a:p>
            <a:pPr>
              <a:spcBef>
                <a:spcPts val="0"/>
              </a:spcBef>
            </a:pPr>
            <a:r>
              <a:rPr lang="en-US" dirty="0"/>
              <a:t>Services should be sensitive to the environment</a:t>
            </a:r>
          </a:p>
          <a:p>
            <a:pPr>
              <a:spcBef>
                <a:spcPts val="0"/>
              </a:spcBef>
            </a:pPr>
            <a:endParaRPr lang="en-US" dirty="0"/>
          </a:p>
          <a:p>
            <a:pPr>
              <a:spcBef>
                <a:spcPts val="0"/>
              </a:spcBef>
            </a:pPr>
            <a:endParaRPr lang="en-US" dirty="0"/>
          </a:p>
          <a:p>
            <a:pPr>
              <a:spcBef>
                <a:spcPts val="0"/>
              </a:spcBef>
            </a:pPr>
            <a:endParaRPr lang="en-US" dirty="0"/>
          </a:p>
        </p:txBody>
      </p:sp>
    </p:spTree>
    <p:extLst>
      <p:ext uri="{BB962C8B-B14F-4D97-AF65-F5344CB8AC3E}">
        <p14:creationId xmlns:p14="http://schemas.microsoft.com/office/powerpoint/2010/main" val="3739110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C092B-28E0-8947-C46F-CD367EA39B53}"/>
              </a:ext>
            </a:extLst>
          </p:cNvPr>
          <p:cNvSpPr>
            <a:spLocks noGrp="1"/>
          </p:cNvSpPr>
          <p:nvPr>
            <p:ph type="title"/>
          </p:nvPr>
        </p:nvSpPr>
        <p:spPr>
          <a:xfrm>
            <a:off x="804672" y="913173"/>
            <a:ext cx="4486656" cy="1141497"/>
          </a:xfrm>
        </p:spPr>
        <p:txBody>
          <a:bodyPr/>
          <a:lstStyle/>
          <a:p>
            <a:r>
              <a:rPr lang="en-US" dirty="0"/>
              <a:t>Public  Facilities</a:t>
            </a:r>
          </a:p>
        </p:txBody>
      </p:sp>
      <p:sp>
        <p:nvSpPr>
          <p:cNvPr id="4" name="Text Placeholder 3">
            <a:extLst>
              <a:ext uri="{FF2B5EF4-FFF2-40B4-BE49-F238E27FC236}">
                <a16:creationId xmlns:a16="http://schemas.microsoft.com/office/drawing/2014/main" id="{2575E488-1B49-93D7-7C76-34EF87BAEDC1}"/>
              </a:ext>
            </a:extLst>
          </p:cNvPr>
          <p:cNvSpPr>
            <a:spLocks noGrp="1"/>
          </p:cNvSpPr>
          <p:nvPr>
            <p:ph type="body" sz="half" idx="2"/>
          </p:nvPr>
        </p:nvSpPr>
        <p:spPr>
          <a:xfrm>
            <a:off x="804672" y="2358639"/>
            <a:ext cx="4486656" cy="3385315"/>
          </a:xfrm>
        </p:spPr>
        <p:txBody>
          <a:bodyPr>
            <a:noAutofit/>
          </a:bodyPr>
          <a:lstStyle/>
          <a:p>
            <a:pPr marL="0" marR="0" algn="l">
              <a:lnSpc>
                <a:spcPct val="115000"/>
              </a:lnSpc>
              <a:spcBef>
                <a:spcPts val="0"/>
              </a:spcBef>
              <a:spcAft>
                <a:spcPts val="0"/>
              </a:spcAft>
            </a:pP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Provide responsive, high quality, effective, and efficient public facilities, and services that establishes Duncan as a place that creates, restores, and preserves a connected and accessible community through a resilient and sustainable built and natural environment for the current and future residents.</a:t>
            </a:r>
          </a:p>
        </p:txBody>
      </p:sp>
      <p:sp>
        <p:nvSpPr>
          <p:cNvPr id="5" name="Content Placeholder 2">
            <a:extLst>
              <a:ext uri="{FF2B5EF4-FFF2-40B4-BE49-F238E27FC236}">
                <a16:creationId xmlns:a16="http://schemas.microsoft.com/office/drawing/2014/main" id="{88614FB8-50FD-9485-0DD8-21DD4797EEAB}"/>
              </a:ext>
            </a:extLst>
          </p:cNvPr>
          <p:cNvSpPr txBox="1">
            <a:spLocks/>
          </p:cNvSpPr>
          <p:nvPr/>
        </p:nvSpPr>
        <p:spPr>
          <a:xfrm>
            <a:off x="6736080" y="324739"/>
            <a:ext cx="4815840" cy="6298251"/>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900" kern="1200">
                <a:solidFill>
                  <a:schemeClr val="tx1"/>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spcBef>
                <a:spcPts val="0"/>
              </a:spcBef>
              <a:buFont typeface="Arial" panose="020B0604020202020204" pitchFamily="34" charset="0"/>
              <a:buNone/>
            </a:pPr>
            <a:r>
              <a:rPr lang="en-US" b="1" dirty="0"/>
              <a:t>Past Planning Efforts:</a:t>
            </a:r>
          </a:p>
          <a:p>
            <a:pPr>
              <a:spcBef>
                <a:spcPts val="0"/>
              </a:spcBef>
            </a:pPr>
            <a:r>
              <a:rPr lang="en-US" dirty="0"/>
              <a:t>The 2011 Comprehensive Plan gave primary focus to structures for public facilities – police station, fire stations, schools, treatment plants, airport, etc.</a:t>
            </a:r>
          </a:p>
          <a:p>
            <a:pPr>
              <a:spcBef>
                <a:spcPts val="0"/>
              </a:spcBef>
            </a:pPr>
            <a:r>
              <a:rPr lang="en-US" dirty="0"/>
              <a:t>Relatively silent on library, genealogy library, fair grounds, cemeteries, etc.</a:t>
            </a:r>
          </a:p>
          <a:p>
            <a:pPr>
              <a:spcBef>
                <a:spcPts val="0"/>
              </a:spcBef>
            </a:pPr>
            <a:endParaRPr lang="en-US" dirty="0">
              <a:solidFill>
                <a:srgbClr val="FF0000"/>
              </a:solidFill>
            </a:endParaRPr>
          </a:p>
          <a:p>
            <a:pPr marL="0" indent="0">
              <a:spcBef>
                <a:spcPts val="0"/>
              </a:spcBef>
              <a:buNone/>
            </a:pPr>
            <a:r>
              <a:rPr lang="en-US" b="1" dirty="0"/>
              <a:t>Items Considered to be Public Facilities:</a:t>
            </a:r>
          </a:p>
          <a:p>
            <a:pPr>
              <a:spcBef>
                <a:spcPts val="0"/>
              </a:spcBef>
            </a:pPr>
            <a:r>
              <a:rPr lang="en-US" dirty="0"/>
              <a:t>Landscaped medians</a:t>
            </a:r>
          </a:p>
          <a:p>
            <a:pPr>
              <a:spcBef>
                <a:spcPts val="0"/>
              </a:spcBef>
            </a:pPr>
            <a:r>
              <a:rPr lang="en-US" dirty="0"/>
              <a:t>Community and neighborhood gateways (pump jacks on edge of town)</a:t>
            </a:r>
          </a:p>
          <a:p>
            <a:pPr>
              <a:spcBef>
                <a:spcPts val="0"/>
              </a:spcBef>
            </a:pPr>
            <a:r>
              <a:rPr lang="en-US" dirty="0"/>
              <a:t>Wayfinding signage to destinations</a:t>
            </a:r>
          </a:p>
          <a:p>
            <a:pPr>
              <a:spcBef>
                <a:spcPts val="0"/>
              </a:spcBef>
            </a:pPr>
            <a:r>
              <a:rPr lang="en-US" dirty="0"/>
              <a:t>Established neighborhoods</a:t>
            </a:r>
          </a:p>
          <a:p>
            <a:pPr>
              <a:spcBef>
                <a:spcPts val="0"/>
              </a:spcBef>
            </a:pPr>
            <a:endParaRPr lang="en-US" dirty="0"/>
          </a:p>
          <a:p>
            <a:pPr>
              <a:spcBef>
                <a:spcPts val="0"/>
              </a:spcBef>
            </a:pPr>
            <a:endParaRPr lang="en-US" dirty="0"/>
          </a:p>
        </p:txBody>
      </p:sp>
    </p:spTree>
    <p:extLst>
      <p:ext uri="{BB962C8B-B14F-4D97-AF65-F5344CB8AC3E}">
        <p14:creationId xmlns:p14="http://schemas.microsoft.com/office/powerpoint/2010/main" val="1451992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C092B-28E0-8947-C46F-CD367EA39B53}"/>
              </a:ext>
            </a:extLst>
          </p:cNvPr>
          <p:cNvSpPr>
            <a:spLocks noGrp="1"/>
          </p:cNvSpPr>
          <p:nvPr>
            <p:ph type="title"/>
          </p:nvPr>
        </p:nvSpPr>
        <p:spPr>
          <a:xfrm>
            <a:off x="804672" y="913173"/>
            <a:ext cx="4486656" cy="1141497"/>
          </a:xfrm>
        </p:spPr>
        <p:txBody>
          <a:bodyPr/>
          <a:lstStyle/>
          <a:p>
            <a:r>
              <a:rPr lang="en-US" dirty="0"/>
              <a:t>Public  Facilities</a:t>
            </a:r>
          </a:p>
        </p:txBody>
      </p:sp>
      <p:sp>
        <p:nvSpPr>
          <p:cNvPr id="4" name="Text Placeholder 3">
            <a:extLst>
              <a:ext uri="{FF2B5EF4-FFF2-40B4-BE49-F238E27FC236}">
                <a16:creationId xmlns:a16="http://schemas.microsoft.com/office/drawing/2014/main" id="{2575E488-1B49-93D7-7C76-34EF87BAEDC1}"/>
              </a:ext>
            </a:extLst>
          </p:cNvPr>
          <p:cNvSpPr>
            <a:spLocks noGrp="1"/>
          </p:cNvSpPr>
          <p:nvPr>
            <p:ph type="body" sz="half" idx="2"/>
          </p:nvPr>
        </p:nvSpPr>
        <p:spPr>
          <a:xfrm>
            <a:off x="804672" y="2358639"/>
            <a:ext cx="4486656" cy="3385315"/>
          </a:xfrm>
        </p:spPr>
        <p:txBody>
          <a:bodyPr>
            <a:noAutofit/>
          </a:bodyPr>
          <a:lstStyle/>
          <a:p>
            <a:pPr marL="0" marR="0" algn="l">
              <a:lnSpc>
                <a:spcPct val="115000"/>
              </a:lnSpc>
              <a:spcBef>
                <a:spcPts val="0"/>
              </a:spcBef>
              <a:spcAft>
                <a:spcPts val="0"/>
              </a:spcAft>
            </a:pP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Provide responsive, high quality, effective, and efficient public facilities, and services that establishes Duncan as a place that creates, restores, and preserves a connected and accessible community through a resilient and sustainable built and natural environment for the current and future residents.</a:t>
            </a:r>
          </a:p>
        </p:txBody>
      </p:sp>
      <p:sp>
        <p:nvSpPr>
          <p:cNvPr id="5" name="Content Placeholder 2">
            <a:extLst>
              <a:ext uri="{FF2B5EF4-FFF2-40B4-BE49-F238E27FC236}">
                <a16:creationId xmlns:a16="http://schemas.microsoft.com/office/drawing/2014/main" id="{88614FB8-50FD-9485-0DD8-21DD4797EEAB}"/>
              </a:ext>
            </a:extLst>
          </p:cNvPr>
          <p:cNvSpPr txBox="1">
            <a:spLocks/>
          </p:cNvSpPr>
          <p:nvPr/>
        </p:nvSpPr>
        <p:spPr>
          <a:xfrm>
            <a:off x="6736080" y="324739"/>
            <a:ext cx="4815840" cy="6298251"/>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900" kern="1200">
                <a:solidFill>
                  <a:schemeClr val="tx1"/>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spcBef>
                <a:spcPts val="0"/>
              </a:spcBef>
              <a:buFont typeface="Arial" panose="020B0604020202020204" pitchFamily="34" charset="0"/>
              <a:buNone/>
            </a:pPr>
            <a:r>
              <a:rPr lang="en-US" b="1" dirty="0"/>
              <a:t>Objectives to Consider:</a:t>
            </a:r>
          </a:p>
          <a:p>
            <a:pPr>
              <a:spcBef>
                <a:spcPts val="0"/>
              </a:spcBef>
            </a:pPr>
            <a:r>
              <a:rPr lang="en-US" dirty="0"/>
              <a:t>Facilities should responsive (to needs and desires) and be high quality for current and future residents</a:t>
            </a:r>
          </a:p>
          <a:p>
            <a:pPr>
              <a:spcBef>
                <a:spcPts val="0"/>
              </a:spcBef>
            </a:pPr>
            <a:r>
              <a:rPr lang="en-US" dirty="0"/>
              <a:t>Public facilities should help create a sense of place that represents Duncan’s future while acknowledging our rich history</a:t>
            </a:r>
          </a:p>
          <a:p>
            <a:pPr>
              <a:spcBef>
                <a:spcPts val="0"/>
              </a:spcBef>
            </a:pPr>
            <a:r>
              <a:rPr lang="en-US" dirty="0"/>
              <a:t>Public facilities should aid in making the community resilient and sustainable for future residents and growth</a:t>
            </a:r>
          </a:p>
          <a:p>
            <a:pPr>
              <a:spcBef>
                <a:spcPts val="0"/>
              </a:spcBef>
            </a:pPr>
            <a:r>
              <a:rPr lang="en-US" dirty="0"/>
              <a:t>Public facilities should be sustainable and energy efficient (environmentally conscious) </a:t>
            </a:r>
          </a:p>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p:txBody>
      </p:sp>
    </p:spTree>
    <p:extLst>
      <p:ext uri="{BB962C8B-B14F-4D97-AF65-F5344CB8AC3E}">
        <p14:creationId xmlns:p14="http://schemas.microsoft.com/office/powerpoint/2010/main" val="2692920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C092B-28E0-8947-C46F-CD367EA39B53}"/>
              </a:ext>
            </a:extLst>
          </p:cNvPr>
          <p:cNvSpPr>
            <a:spLocks noGrp="1"/>
          </p:cNvSpPr>
          <p:nvPr>
            <p:ph type="title"/>
          </p:nvPr>
        </p:nvSpPr>
        <p:spPr>
          <a:xfrm>
            <a:off x="804672" y="913173"/>
            <a:ext cx="4486656" cy="1141497"/>
          </a:xfrm>
        </p:spPr>
        <p:txBody>
          <a:bodyPr/>
          <a:lstStyle/>
          <a:p>
            <a:r>
              <a:rPr lang="en-US" dirty="0"/>
              <a:t>Public  Safety</a:t>
            </a:r>
          </a:p>
        </p:txBody>
      </p:sp>
      <p:sp>
        <p:nvSpPr>
          <p:cNvPr id="3" name="Content Placeholder 2">
            <a:extLst>
              <a:ext uri="{FF2B5EF4-FFF2-40B4-BE49-F238E27FC236}">
                <a16:creationId xmlns:a16="http://schemas.microsoft.com/office/drawing/2014/main" id="{8918E9BA-C9FD-870D-8AB0-A7A80F96DC02}"/>
              </a:ext>
            </a:extLst>
          </p:cNvPr>
          <p:cNvSpPr>
            <a:spLocks noGrp="1"/>
          </p:cNvSpPr>
          <p:nvPr>
            <p:ph idx="1"/>
          </p:nvPr>
        </p:nvSpPr>
        <p:spPr>
          <a:xfrm>
            <a:off x="6736080" y="324739"/>
            <a:ext cx="4815840" cy="6298251"/>
          </a:xfrm>
        </p:spPr>
        <p:txBody>
          <a:bodyPr>
            <a:normAutofit/>
          </a:bodyPr>
          <a:lstStyle/>
          <a:p>
            <a:pPr marL="0" indent="0">
              <a:spcBef>
                <a:spcPts val="0"/>
              </a:spcBef>
              <a:buNone/>
            </a:pPr>
            <a:r>
              <a:rPr lang="en-US" b="1" dirty="0"/>
              <a:t>Police Protection</a:t>
            </a:r>
          </a:p>
          <a:p>
            <a:pPr>
              <a:spcBef>
                <a:spcPts val="0"/>
              </a:spcBef>
            </a:pPr>
            <a:r>
              <a:rPr lang="en-US" dirty="0"/>
              <a:t>Police Officers on staff – 57</a:t>
            </a:r>
          </a:p>
          <a:p>
            <a:pPr>
              <a:spcBef>
                <a:spcPts val="0"/>
              </a:spcBef>
            </a:pPr>
            <a:r>
              <a:rPr lang="en-US" dirty="0"/>
              <a:t>Dispatch on staff – 11</a:t>
            </a:r>
          </a:p>
          <a:p>
            <a:pPr>
              <a:spcBef>
                <a:spcPts val="0"/>
              </a:spcBef>
            </a:pPr>
            <a:r>
              <a:rPr lang="en-US" dirty="0"/>
              <a:t>Animal Control on staff – 3 </a:t>
            </a:r>
          </a:p>
          <a:p>
            <a:pPr>
              <a:spcBef>
                <a:spcPts val="0"/>
              </a:spcBef>
            </a:pPr>
            <a:r>
              <a:rPr lang="en-US" dirty="0"/>
              <a:t>Citizen Police Academy</a:t>
            </a:r>
          </a:p>
          <a:p>
            <a:pPr>
              <a:spcBef>
                <a:spcPts val="0"/>
              </a:spcBef>
            </a:pPr>
            <a:endParaRPr lang="en-US" dirty="0"/>
          </a:p>
          <a:p>
            <a:pPr marL="0" indent="0">
              <a:spcBef>
                <a:spcPts val="0"/>
              </a:spcBef>
              <a:buNone/>
            </a:pPr>
            <a:r>
              <a:rPr lang="en-US" b="1" dirty="0"/>
              <a:t>Fire Protection</a:t>
            </a:r>
          </a:p>
          <a:p>
            <a:pPr>
              <a:spcBef>
                <a:spcPts val="0"/>
              </a:spcBef>
            </a:pPr>
            <a:r>
              <a:rPr lang="en-US" dirty="0"/>
              <a:t>Firefighters on staff – 47</a:t>
            </a:r>
          </a:p>
          <a:p>
            <a:pPr>
              <a:spcBef>
                <a:spcPts val="0"/>
              </a:spcBef>
            </a:pPr>
            <a:r>
              <a:rPr lang="en-US" dirty="0"/>
              <a:t>Oversees annual fire and building inspections</a:t>
            </a:r>
          </a:p>
          <a:p>
            <a:pPr>
              <a:spcBef>
                <a:spcPts val="0"/>
              </a:spcBef>
            </a:pPr>
            <a:r>
              <a:rPr lang="en-US" dirty="0"/>
              <a:t>Issues burn permits</a:t>
            </a:r>
          </a:p>
          <a:p>
            <a:pPr>
              <a:spcBef>
                <a:spcPts val="0"/>
              </a:spcBef>
            </a:pPr>
            <a:endParaRPr lang="en-US" dirty="0"/>
          </a:p>
          <a:p>
            <a:pPr marL="0" indent="0">
              <a:spcBef>
                <a:spcPts val="0"/>
              </a:spcBef>
              <a:buNone/>
            </a:pPr>
            <a:r>
              <a:rPr lang="en-US" b="1" dirty="0"/>
              <a:t>Emergency Management</a:t>
            </a:r>
          </a:p>
          <a:p>
            <a:pPr>
              <a:spcBef>
                <a:spcPts val="0"/>
              </a:spcBef>
            </a:pPr>
            <a:r>
              <a:rPr lang="en-US" dirty="0"/>
              <a:t>Department of two full time staff</a:t>
            </a:r>
          </a:p>
          <a:p>
            <a:pPr>
              <a:spcBef>
                <a:spcPts val="0"/>
              </a:spcBef>
            </a:pPr>
            <a:r>
              <a:rPr lang="en-US" dirty="0"/>
              <a:t>Prepares mitigation and preparedness plans</a:t>
            </a:r>
          </a:p>
          <a:p>
            <a:pPr>
              <a:spcBef>
                <a:spcPts val="0"/>
              </a:spcBef>
            </a:pPr>
            <a:r>
              <a:rPr lang="en-US" dirty="0"/>
              <a:t>Oversees response and recovery operations</a:t>
            </a:r>
          </a:p>
          <a:p>
            <a:pPr>
              <a:spcBef>
                <a:spcPts val="0"/>
              </a:spcBef>
            </a:pPr>
            <a:endParaRPr lang="en-US" dirty="0"/>
          </a:p>
          <a:p>
            <a:pPr marL="0" indent="0">
              <a:spcBef>
                <a:spcPts val="0"/>
              </a:spcBef>
              <a:buNone/>
            </a:pPr>
            <a:r>
              <a:rPr lang="en-US" b="1" dirty="0"/>
              <a:t>Code Enforcement</a:t>
            </a:r>
          </a:p>
          <a:p>
            <a:pPr>
              <a:spcBef>
                <a:spcPts val="0"/>
              </a:spcBef>
            </a:pPr>
            <a:r>
              <a:rPr lang="en-US" dirty="0"/>
              <a:t>Code Officers on staff – 2 fulltime</a:t>
            </a:r>
          </a:p>
          <a:p>
            <a:pPr>
              <a:spcBef>
                <a:spcPts val="0"/>
              </a:spcBef>
            </a:pPr>
            <a:r>
              <a:rPr lang="en-US" dirty="0"/>
              <a:t>Functions granted through State Statute</a:t>
            </a:r>
          </a:p>
          <a:p>
            <a:pPr>
              <a:spcBef>
                <a:spcPts val="0"/>
              </a:spcBef>
            </a:pPr>
            <a:r>
              <a:rPr lang="en-US" dirty="0"/>
              <a:t>Grass, trash, zoning are main categories</a:t>
            </a:r>
          </a:p>
        </p:txBody>
      </p:sp>
      <p:sp>
        <p:nvSpPr>
          <p:cNvPr id="4" name="Text Placeholder 3">
            <a:extLst>
              <a:ext uri="{FF2B5EF4-FFF2-40B4-BE49-F238E27FC236}">
                <a16:creationId xmlns:a16="http://schemas.microsoft.com/office/drawing/2014/main" id="{2575E488-1B49-93D7-7C76-34EF87BAEDC1}"/>
              </a:ext>
            </a:extLst>
          </p:cNvPr>
          <p:cNvSpPr>
            <a:spLocks noGrp="1"/>
          </p:cNvSpPr>
          <p:nvPr>
            <p:ph type="body" sz="half" idx="2"/>
          </p:nvPr>
        </p:nvSpPr>
        <p:spPr>
          <a:xfrm>
            <a:off x="804672" y="2358639"/>
            <a:ext cx="4486656" cy="3385315"/>
          </a:xfrm>
        </p:spPr>
        <p:txBody>
          <a:bodyPr>
            <a:noAutofit/>
          </a:bodyPr>
          <a:lstStyle/>
          <a:p>
            <a:pPr marL="0" indent="0" algn="l">
              <a:buNone/>
            </a:pP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Create a responsive environment where residents, community organizations, businesses, law enforcement and government agencies, elected officials, and other stakeholders work together to build and maintain a peaceful community that focuses on quality of life by enhancing health, safety, and welfare for all those that live, work, play and prosper in Duncan.</a:t>
            </a:r>
          </a:p>
        </p:txBody>
      </p:sp>
    </p:spTree>
    <p:extLst>
      <p:ext uri="{BB962C8B-B14F-4D97-AF65-F5344CB8AC3E}">
        <p14:creationId xmlns:p14="http://schemas.microsoft.com/office/powerpoint/2010/main" val="4220278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C092B-28E0-8947-C46F-CD367EA39B53}"/>
              </a:ext>
            </a:extLst>
          </p:cNvPr>
          <p:cNvSpPr>
            <a:spLocks noGrp="1"/>
          </p:cNvSpPr>
          <p:nvPr>
            <p:ph type="title"/>
          </p:nvPr>
        </p:nvSpPr>
        <p:spPr>
          <a:xfrm>
            <a:off x="804672" y="913173"/>
            <a:ext cx="4486656" cy="1141497"/>
          </a:xfrm>
        </p:spPr>
        <p:txBody>
          <a:bodyPr/>
          <a:lstStyle/>
          <a:p>
            <a:r>
              <a:rPr lang="en-US" dirty="0"/>
              <a:t>Public  Safety</a:t>
            </a:r>
          </a:p>
        </p:txBody>
      </p:sp>
      <p:sp>
        <p:nvSpPr>
          <p:cNvPr id="3" name="Content Placeholder 2">
            <a:extLst>
              <a:ext uri="{FF2B5EF4-FFF2-40B4-BE49-F238E27FC236}">
                <a16:creationId xmlns:a16="http://schemas.microsoft.com/office/drawing/2014/main" id="{8918E9BA-C9FD-870D-8AB0-A7A80F96DC02}"/>
              </a:ext>
            </a:extLst>
          </p:cNvPr>
          <p:cNvSpPr>
            <a:spLocks noGrp="1"/>
          </p:cNvSpPr>
          <p:nvPr>
            <p:ph idx="1"/>
          </p:nvPr>
        </p:nvSpPr>
        <p:spPr>
          <a:xfrm>
            <a:off x="6736080" y="324739"/>
            <a:ext cx="4815840" cy="6298251"/>
          </a:xfrm>
        </p:spPr>
        <p:txBody>
          <a:bodyPr>
            <a:normAutofit/>
          </a:bodyPr>
          <a:lstStyle/>
          <a:p>
            <a:pPr marL="0" indent="0">
              <a:spcBef>
                <a:spcPts val="0"/>
              </a:spcBef>
              <a:buNone/>
            </a:pPr>
            <a:r>
              <a:rPr lang="en-US" b="1" dirty="0"/>
              <a:t>Objectives to Consider:</a:t>
            </a:r>
          </a:p>
          <a:p>
            <a:pPr>
              <a:spcBef>
                <a:spcPts val="0"/>
              </a:spcBef>
            </a:pPr>
            <a:r>
              <a:rPr lang="en-US" dirty="0"/>
              <a:t>Services should adequately support existing and future citizens and development</a:t>
            </a:r>
          </a:p>
          <a:p>
            <a:pPr>
              <a:spcBef>
                <a:spcPts val="0"/>
              </a:spcBef>
            </a:pPr>
            <a:r>
              <a:rPr lang="en-US" dirty="0"/>
              <a:t>Services should enhance the health, safety, and welfare of our citizens and guests</a:t>
            </a:r>
          </a:p>
          <a:p>
            <a:pPr>
              <a:spcBef>
                <a:spcPts val="0"/>
              </a:spcBef>
            </a:pPr>
            <a:r>
              <a:rPr lang="en-US" dirty="0"/>
              <a:t>Services should foster communication between citizens, city staff, and elected officials</a:t>
            </a:r>
          </a:p>
          <a:p>
            <a:pPr>
              <a:spcBef>
                <a:spcPts val="0"/>
              </a:spcBef>
            </a:pPr>
            <a:r>
              <a:rPr lang="en-US" dirty="0"/>
              <a:t>Services should cultivate a sense of safety and security throughout our neighborhoods and community</a:t>
            </a:r>
          </a:p>
          <a:p>
            <a:pPr>
              <a:spcBef>
                <a:spcPts val="0"/>
              </a:spcBef>
            </a:pPr>
            <a:r>
              <a:rPr lang="en-US" dirty="0"/>
              <a:t>Services should provide a means to empower residents to enhance their neighborhoods and community</a:t>
            </a:r>
          </a:p>
          <a:p>
            <a:pPr>
              <a:spcBef>
                <a:spcPts val="0"/>
              </a:spcBef>
            </a:pPr>
            <a:endParaRPr lang="en-US" dirty="0"/>
          </a:p>
          <a:p>
            <a:pPr>
              <a:spcBef>
                <a:spcPts val="0"/>
              </a:spcBef>
            </a:pPr>
            <a:endParaRPr lang="en-US" dirty="0"/>
          </a:p>
        </p:txBody>
      </p:sp>
      <p:sp>
        <p:nvSpPr>
          <p:cNvPr id="4" name="Text Placeholder 3">
            <a:extLst>
              <a:ext uri="{FF2B5EF4-FFF2-40B4-BE49-F238E27FC236}">
                <a16:creationId xmlns:a16="http://schemas.microsoft.com/office/drawing/2014/main" id="{2575E488-1B49-93D7-7C76-34EF87BAEDC1}"/>
              </a:ext>
            </a:extLst>
          </p:cNvPr>
          <p:cNvSpPr>
            <a:spLocks noGrp="1"/>
          </p:cNvSpPr>
          <p:nvPr>
            <p:ph type="body" sz="half" idx="2"/>
          </p:nvPr>
        </p:nvSpPr>
        <p:spPr>
          <a:xfrm>
            <a:off x="804672" y="2358639"/>
            <a:ext cx="4486656" cy="3385315"/>
          </a:xfrm>
        </p:spPr>
        <p:txBody>
          <a:bodyPr>
            <a:noAutofit/>
          </a:bodyPr>
          <a:lstStyle/>
          <a:p>
            <a:pPr marL="0" indent="0" algn="l">
              <a:buNone/>
            </a:pPr>
            <a:r>
              <a:rPr lang="en-US"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Create a responsive environment where residents, community organizations, businesses, law enforcement and government agencies, elected officials, and other stakeholders work together to build and maintain a peaceful community that focuses on quality of life by enhancing health, safety, and welfare for all those that live, work, play and prosper in Duncan.</a:t>
            </a:r>
          </a:p>
        </p:txBody>
      </p:sp>
    </p:spTree>
    <p:extLst>
      <p:ext uri="{BB962C8B-B14F-4D97-AF65-F5344CB8AC3E}">
        <p14:creationId xmlns:p14="http://schemas.microsoft.com/office/powerpoint/2010/main" val="280661453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26528</TotalTime>
  <Words>1259</Words>
  <Application>Microsoft Office PowerPoint</Application>
  <PresentationFormat>Widescreen</PresentationFormat>
  <Paragraphs>137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Gill Sans MT</vt:lpstr>
      <vt:lpstr>Parcel</vt:lpstr>
      <vt:lpstr>PowerPoint Presentation</vt:lpstr>
      <vt:lpstr>Duncan  Heart  &amp;  soul Updates</vt:lpstr>
      <vt:lpstr>Recap July 22, 2024</vt:lpstr>
      <vt:lpstr>Infrastructure</vt:lpstr>
      <vt:lpstr>Infrastructure</vt:lpstr>
      <vt:lpstr>Public  Facilities</vt:lpstr>
      <vt:lpstr>Public  Facilities</vt:lpstr>
      <vt:lpstr>Public  Safety</vt:lpstr>
      <vt:lpstr>Public  Safety</vt:lpstr>
      <vt:lpstr>Next  Steps  to  move Duncan  forward</vt:lpstr>
      <vt:lpstr>Future  Meetings</vt:lpstr>
      <vt:lpstr>Thank  you  for  sharing  your  input  and  visions  for  our  future!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Nate Schacht</dc:creator>
  <cp:lastModifiedBy>Nate Schacht</cp:lastModifiedBy>
  <cp:revision>150</cp:revision>
  <cp:lastPrinted>2024-04-22T13:32:38Z</cp:lastPrinted>
  <dcterms:created xsi:type="dcterms:W3CDTF">2024-01-17T16:37:17Z</dcterms:created>
  <dcterms:modified xsi:type="dcterms:W3CDTF">2024-08-26T19:19:31Z</dcterms:modified>
</cp:coreProperties>
</file>