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77" r:id="rId3"/>
    <p:sldId id="258" r:id="rId4"/>
    <p:sldId id="284" r:id="rId5"/>
    <p:sldId id="285" r:id="rId6"/>
    <p:sldId id="286" r:id="rId7"/>
    <p:sldId id="282" r:id="rId8"/>
    <p:sldId id="280" r:id="rId9"/>
    <p:sldId id="261" r:id="rId10"/>
    <p:sldId id="263"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72"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7AA1E4AE-C8AC-447B-8D74-5B5A565BCF69}" type="datetimeFigureOut">
              <a:rPr lang="en-US" smtClean="0"/>
              <a:t>9/17/2024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67293601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A1E4AE-C8AC-447B-8D74-5B5A565BCF69}"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2469283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A1E4AE-C8AC-447B-8D74-5B5A565BCF69}"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371949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A1E4AE-C8AC-447B-8D74-5B5A565BCF69}" type="datetimeFigureOut">
              <a:rPr lang="en-US" smtClean="0"/>
              <a:t>9/17/2024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110976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7AA1E4AE-C8AC-447B-8D74-5B5A565BCF69}" type="datetimeFigureOut">
              <a:rPr lang="en-US" smtClean="0"/>
              <a:t>9/17/2024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9056639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AA1E4AE-C8AC-447B-8D74-5B5A565BCF69}" type="datetimeFigureOut">
              <a:rPr lang="en-US" smtClean="0"/>
              <a:t>9/17/2024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70727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7AA1E4AE-C8AC-447B-8D74-5B5A565BCF69}" type="datetimeFigureOut">
              <a:rPr lang="en-US" smtClean="0"/>
              <a:t>9/17/2024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847939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E4AE-C8AC-447B-8D74-5B5A565BCF69}" type="datetimeFigureOut">
              <a:rPr lang="en-US" smtClean="0"/>
              <a:t>9/17/2024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250029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A1E4AE-C8AC-447B-8D74-5B5A565BCF69}" type="datetimeFigureOut">
              <a:rPr lang="en-US" smtClean="0"/>
              <a:t>9/17/2024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48648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7AA1E4AE-C8AC-447B-8D74-5B5A565BCF69}" type="datetimeFigureOut">
              <a:rPr lang="en-US" smtClean="0"/>
              <a:t>9/17/2024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40144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AA1E4AE-C8AC-447B-8D74-5B5A565BCF69}" type="datetimeFigureOut">
              <a:rPr lang="en-US" smtClean="0"/>
              <a:t>9/17/2024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1905704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AA1E4AE-C8AC-447B-8D74-5B5A565BCF69}" type="datetimeFigureOut">
              <a:rPr lang="en-US" smtClean="0"/>
              <a:t>9/17/2024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153C410-C62D-4B8F-A22A-6895D08AFE84}" type="slidenum">
              <a:rPr lang="en-US" smtClean="0"/>
              <a:t>‹#›</a:t>
            </a:fld>
            <a:endParaRPr lang="en-US"/>
          </a:p>
        </p:txBody>
      </p:sp>
    </p:spTree>
    <p:extLst>
      <p:ext uri="{BB962C8B-B14F-4D97-AF65-F5344CB8AC3E}">
        <p14:creationId xmlns:p14="http://schemas.microsoft.com/office/powerpoint/2010/main" val="391216405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A32BF-5AE5-8D21-AFF6-E7FF8D1362EF}"/>
              </a:ext>
            </a:extLst>
          </p:cNvPr>
          <p:cNvSpPr>
            <a:spLocks noGrp="1"/>
          </p:cNvSpPr>
          <p:nvPr>
            <p:ph type="ctrTitle"/>
          </p:nvPr>
        </p:nvSpPr>
        <p:spPr>
          <a:xfrm>
            <a:off x="2623559" y="1265562"/>
            <a:ext cx="6947732" cy="2460404"/>
          </a:xfrm>
        </p:spPr>
        <p:txBody>
          <a:bodyPr/>
          <a:lstStyle/>
          <a:p>
            <a:endParaRPr lang="en-US" dirty="0"/>
          </a:p>
        </p:txBody>
      </p:sp>
      <p:sp>
        <p:nvSpPr>
          <p:cNvPr id="3" name="Subtitle 2">
            <a:extLst>
              <a:ext uri="{FF2B5EF4-FFF2-40B4-BE49-F238E27FC236}">
                <a16:creationId xmlns:a16="http://schemas.microsoft.com/office/drawing/2014/main" id="{2DC1EDAF-D612-7BBB-E56F-936DD3C90645}"/>
              </a:ext>
            </a:extLst>
          </p:cNvPr>
          <p:cNvSpPr>
            <a:spLocks noGrp="1"/>
          </p:cNvSpPr>
          <p:nvPr>
            <p:ph type="subTitle" idx="1"/>
          </p:nvPr>
        </p:nvSpPr>
        <p:spPr>
          <a:xfrm>
            <a:off x="2695194" y="4016524"/>
            <a:ext cx="6801612" cy="1768980"/>
          </a:xfrm>
        </p:spPr>
        <p:txBody>
          <a:bodyPr>
            <a:normAutofit fontScale="92500" lnSpcReduction="10000"/>
          </a:bodyPr>
          <a:lstStyle/>
          <a:p>
            <a:endParaRPr lang="en-US" sz="1100" dirty="0"/>
          </a:p>
          <a:p>
            <a:r>
              <a:rPr lang="en-US" sz="4300" dirty="0">
                <a:solidFill>
                  <a:schemeClr val="bg1"/>
                </a:solidFill>
              </a:rPr>
              <a:t>Quality of Life Plan</a:t>
            </a:r>
          </a:p>
          <a:p>
            <a:r>
              <a:rPr lang="en-US" sz="2600" dirty="0">
                <a:solidFill>
                  <a:schemeClr val="bg1"/>
                </a:solidFill>
              </a:rPr>
              <a:t>Seeking Citizen Input and Visions for Our Future</a:t>
            </a:r>
          </a:p>
          <a:p>
            <a:r>
              <a:rPr lang="en-US" sz="1500" dirty="0">
                <a:solidFill>
                  <a:schemeClr val="bg1"/>
                </a:solidFill>
              </a:rPr>
              <a:t>Monday,  August 26, 2024</a:t>
            </a:r>
          </a:p>
        </p:txBody>
      </p:sp>
      <p:pic>
        <p:nvPicPr>
          <p:cNvPr id="5" name="Picture 4" descr="A logo with a sun and waves&#10;&#10;Description automatically generated">
            <a:extLst>
              <a:ext uri="{FF2B5EF4-FFF2-40B4-BE49-F238E27FC236}">
                <a16:creationId xmlns:a16="http://schemas.microsoft.com/office/drawing/2014/main" id="{3969CEB1-F856-A10F-F9AE-3068DFB9A8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7584" y="1374857"/>
            <a:ext cx="6656832" cy="2228088"/>
          </a:xfrm>
          <a:prstGeom prst="rect">
            <a:avLst/>
          </a:prstGeom>
          <a:ln w="12700">
            <a:noFill/>
          </a:ln>
        </p:spPr>
      </p:pic>
    </p:spTree>
    <p:extLst>
      <p:ext uri="{BB962C8B-B14F-4D97-AF65-F5344CB8AC3E}">
        <p14:creationId xmlns:p14="http://schemas.microsoft.com/office/powerpoint/2010/main" val="856504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928EA-671F-312F-AE06-860A81334435}"/>
              </a:ext>
            </a:extLst>
          </p:cNvPr>
          <p:cNvSpPr>
            <a:spLocks noGrp="1"/>
          </p:cNvSpPr>
          <p:nvPr>
            <p:ph type="ctrTitle"/>
          </p:nvPr>
        </p:nvSpPr>
        <p:spPr>
          <a:xfrm>
            <a:off x="1574006" y="1553543"/>
            <a:ext cx="9043988" cy="1903826"/>
          </a:xfrm>
        </p:spPr>
        <p:txBody>
          <a:bodyPr>
            <a:noAutofit/>
          </a:bodyPr>
          <a:lstStyle/>
          <a:p>
            <a:r>
              <a:rPr lang="en-US" sz="4000" dirty="0"/>
              <a:t>Thank  you  for  sharing  your  input  and  visions  for  our  future!</a:t>
            </a:r>
          </a:p>
        </p:txBody>
      </p:sp>
      <p:sp>
        <p:nvSpPr>
          <p:cNvPr id="3" name="Subtitle 2">
            <a:extLst>
              <a:ext uri="{FF2B5EF4-FFF2-40B4-BE49-F238E27FC236}">
                <a16:creationId xmlns:a16="http://schemas.microsoft.com/office/drawing/2014/main" id="{3BDB208B-1795-0E0D-79E8-C8BAAB28CC14}"/>
              </a:ext>
            </a:extLst>
          </p:cNvPr>
          <p:cNvSpPr>
            <a:spLocks noGrp="1"/>
          </p:cNvSpPr>
          <p:nvPr>
            <p:ph type="subTitle" idx="1"/>
          </p:nvPr>
        </p:nvSpPr>
        <p:spPr>
          <a:xfrm>
            <a:off x="2202387" y="3862698"/>
            <a:ext cx="3893613" cy="2042445"/>
          </a:xfrm>
        </p:spPr>
        <p:txBody>
          <a:bodyPr>
            <a:normAutofit fontScale="92500" lnSpcReduction="10000"/>
          </a:bodyPr>
          <a:lstStyle/>
          <a:p>
            <a:r>
              <a:rPr lang="en-US" dirty="0">
                <a:solidFill>
                  <a:schemeClr val="bg1"/>
                </a:solidFill>
              </a:rPr>
              <a:t>Nate Schacht, Director</a:t>
            </a:r>
          </a:p>
          <a:p>
            <a:r>
              <a:rPr lang="en-US" dirty="0">
                <a:solidFill>
                  <a:schemeClr val="bg1"/>
                </a:solidFill>
              </a:rPr>
              <a:t>Community Development</a:t>
            </a:r>
          </a:p>
          <a:p>
            <a:r>
              <a:rPr lang="en-US" dirty="0">
                <a:solidFill>
                  <a:schemeClr val="bg1"/>
                </a:solidFill>
              </a:rPr>
              <a:t>City of Duncan, Oklahoma</a:t>
            </a:r>
          </a:p>
          <a:p>
            <a:r>
              <a:rPr lang="en-US" dirty="0">
                <a:solidFill>
                  <a:schemeClr val="bg1"/>
                </a:solidFill>
              </a:rPr>
              <a:t>580-251-7715</a:t>
            </a:r>
          </a:p>
          <a:p>
            <a:r>
              <a:rPr lang="en-US" dirty="0">
                <a:solidFill>
                  <a:schemeClr val="bg1"/>
                </a:solidFill>
              </a:rPr>
              <a:t>nschacht@duncanok.gov</a:t>
            </a:r>
          </a:p>
        </p:txBody>
      </p:sp>
      <p:pic>
        <p:nvPicPr>
          <p:cNvPr id="5" name="Picture 4" descr="A logo of a city&#10;&#10;Description automatically generated">
            <a:extLst>
              <a:ext uri="{FF2B5EF4-FFF2-40B4-BE49-F238E27FC236}">
                <a16:creationId xmlns:a16="http://schemas.microsoft.com/office/drawing/2014/main" id="{1398AC34-FF52-6B4E-2689-FA68FF0318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0692" y="3628535"/>
            <a:ext cx="2510772" cy="2510772"/>
          </a:xfrm>
          <a:prstGeom prst="rect">
            <a:avLst/>
          </a:prstGeom>
          <a:ln>
            <a:solidFill>
              <a:schemeClr val="bg1"/>
            </a:solidFill>
          </a:ln>
        </p:spPr>
      </p:pic>
    </p:spTree>
    <p:extLst>
      <p:ext uri="{BB962C8B-B14F-4D97-AF65-F5344CB8AC3E}">
        <p14:creationId xmlns:p14="http://schemas.microsoft.com/office/powerpoint/2010/main" val="2219262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ECACF-26FC-7356-3E64-F7C08C20AE6C}"/>
              </a:ext>
            </a:extLst>
          </p:cNvPr>
          <p:cNvSpPr>
            <a:spLocks noGrp="1"/>
          </p:cNvSpPr>
          <p:nvPr>
            <p:ph type="title"/>
          </p:nvPr>
        </p:nvSpPr>
        <p:spPr/>
        <p:txBody>
          <a:bodyPr/>
          <a:lstStyle/>
          <a:p>
            <a:r>
              <a:rPr lang="en-US" dirty="0"/>
              <a:t>Duncan  Heart  &amp;  soul</a:t>
            </a:r>
            <a:br>
              <a:rPr lang="en-US" dirty="0"/>
            </a:br>
            <a:r>
              <a:rPr lang="en-US" dirty="0"/>
              <a:t>Updates</a:t>
            </a:r>
          </a:p>
        </p:txBody>
      </p:sp>
      <p:sp>
        <p:nvSpPr>
          <p:cNvPr id="4" name="Text Placeholder 3">
            <a:extLst>
              <a:ext uri="{FF2B5EF4-FFF2-40B4-BE49-F238E27FC236}">
                <a16:creationId xmlns:a16="http://schemas.microsoft.com/office/drawing/2014/main" id="{57E7EBC2-D91B-9533-62FF-996B3B2DCCE9}"/>
              </a:ext>
            </a:extLst>
          </p:cNvPr>
          <p:cNvSpPr>
            <a:spLocks noGrp="1"/>
          </p:cNvSpPr>
          <p:nvPr>
            <p:ph type="body" sz="half" idx="2"/>
          </p:nvPr>
        </p:nvSpPr>
        <p:spPr/>
        <p:txBody>
          <a:bodyPr>
            <a:normAutofit/>
          </a:bodyPr>
          <a:lstStyle/>
          <a:p>
            <a:r>
              <a:rPr lang="en-US" sz="1800" dirty="0">
                <a:solidFill>
                  <a:schemeClr val="tx1"/>
                </a:solidFill>
              </a:rPr>
              <a:t>“We believe the strength of every community lies in the hands and hearts of the people who live there.”</a:t>
            </a:r>
          </a:p>
          <a:p>
            <a:pPr algn="r"/>
            <a:r>
              <a:rPr lang="en-US" sz="1800" dirty="0">
                <a:solidFill>
                  <a:schemeClr val="tx1"/>
                </a:solidFill>
              </a:rPr>
              <a:t>- Duncan Heart and Soul</a:t>
            </a:r>
          </a:p>
        </p:txBody>
      </p:sp>
      <p:sp>
        <p:nvSpPr>
          <p:cNvPr id="5" name="Content Placeholder 2">
            <a:extLst>
              <a:ext uri="{FF2B5EF4-FFF2-40B4-BE49-F238E27FC236}">
                <a16:creationId xmlns:a16="http://schemas.microsoft.com/office/drawing/2014/main" id="{5A240A64-B517-E32F-619D-E63AC9772DE5}"/>
              </a:ext>
            </a:extLst>
          </p:cNvPr>
          <p:cNvSpPr txBox="1">
            <a:spLocks/>
          </p:cNvSpPr>
          <p:nvPr/>
        </p:nvSpPr>
        <p:spPr>
          <a:xfrm>
            <a:off x="6736080" y="804672"/>
            <a:ext cx="4815840" cy="569451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endParaRPr lang="en-US" b="1" dirty="0"/>
          </a:p>
          <a:p>
            <a:endParaRPr lang="en-US" b="1" dirty="0"/>
          </a:p>
          <a:p>
            <a:endParaRPr lang="en-US" b="1" dirty="0"/>
          </a:p>
          <a:p>
            <a:pPr marL="0" indent="0">
              <a:spcBef>
                <a:spcPts val="0"/>
              </a:spcBef>
              <a:buNone/>
            </a:pPr>
            <a:endParaRPr lang="en-US" b="1" dirty="0"/>
          </a:p>
          <a:p>
            <a:pPr marL="0" indent="0">
              <a:spcBef>
                <a:spcPts val="0"/>
              </a:spcBef>
              <a:buNone/>
            </a:pPr>
            <a:endParaRPr lang="en-US" sz="800" b="1" dirty="0"/>
          </a:p>
          <a:p>
            <a:pPr marL="0" indent="0" algn="ctr">
              <a:spcBef>
                <a:spcPts val="0"/>
              </a:spcBef>
              <a:buNone/>
            </a:pPr>
            <a:endParaRPr lang="en-US" sz="2200" b="1" dirty="0"/>
          </a:p>
          <a:p>
            <a:pPr marL="0" indent="0">
              <a:buFont typeface="Arial" panose="020B0604020202020204" pitchFamily="34" charset="0"/>
              <a:buNone/>
            </a:pPr>
            <a:endParaRPr lang="en-US" dirty="0"/>
          </a:p>
        </p:txBody>
      </p:sp>
      <p:pic>
        <p:nvPicPr>
          <p:cNvPr id="8" name="Content Placeholder 7" descr="A colorful logo with text&#10;&#10;Description automatically generated">
            <a:extLst>
              <a:ext uri="{FF2B5EF4-FFF2-40B4-BE49-F238E27FC236}">
                <a16:creationId xmlns:a16="http://schemas.microsoft.com/office/drawing/2014/main" id="{EBA8AF0E-7A8B-5651-B209-38DEA1368D9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39637" y="350377"/>
            <a:ext cx="5792842" cy="3258474"/>
          </a:xfrm>
          <a:ln>
            <a:solidFill>
              <a:schemeClr val="tx1"/>
            </a:solidFill>
          </a:ln>
        </p:spPr>
      </p:pic>
      <p:sp>
        <p:nvSpPr>
          <p:cNvPr id="3" name="TextBox 2">
            <a:extLst>
              <a:ext uri="{FF2B5EF4-FFF2-40B4-BE49-F238E27FC236}">
                <a16:creationId xmlns:a16="http://schemas.microsoft.com/office/drawing/2014/main" id="{22CACF64-6BAE-4FF3-598D-C4F553D20EFC}"/>
              </a:ext>
            </a:extLst>
          </p:cNvPr>
          <p:cNvSpPr txBox="1"/>
          <p:nvPr/>
        </p:nvSpPr>
        <p:spPr>
          <a:xfrm>
            <a:off x="6238430" y="3768695"/>
            <a:ext cx="5792842" cy="2862322"/>
          </a:xfrm>
          <a:prstGeom prst="rect">
            <a:avLst/>
          </a:prstGeom>
          <a:noFill/>
        </p:spPr>
        <p:txBody>
          <a:bodyPr wrap="square" rtlCol="0">
            <a:spAutoFit/>
          </a:bodyPr>
          <a:lstStyle/>
          <a:p>
            <a:r>
              <a:rPr lang="en-US" dirty="0"/>
              <a:t>Duncan Heart and Soul is currently in the process of identifying Ward Ambassadors to help move various Heart and Soul projects forward and to help foster future discussion opportunities with city staff and leaders.</a:t>
            </a:r>
          </a:p>
          <a:p>
            <a:endParaRPr lang="en-US" dirty="0"/>
          </a:p>
          <a:p>
            <a:r>
              <a:rPr lang="en-US" dirty="0"/>
              <a:t>Duncan Heart and Soul is now in Phase 3 of the project.  Core Team members are gathering more community surveys that will now be used to formulate future mission statements for various projects that will make Duncan a better place to live, work and play!</a:t>
            </a:r>
          </a:p>
        </p:txBody>
      </p:sp>
    </p:spTree>
    <p:extLst>
      <p:ext uri="{BB962C8B-B14F-4D97-AF65-F5344CB8AC3E}">
        <p14:creationId xmlns:p14="http://schemas.microsoft.com/office/powerpoint/2010/main" val="386535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8AA20-1C7F-F68C-021A-1DF64C051664}"/>
              </a:ext>
            </a:extLst>
          </p:cNvPr>
          <p:cNvSpPr>
            <a:spLocks noGrp="1"/>
          </p:cNvSpPr>
          <p:nvPr>
            <p:ph type="title"/>
          </p:nvPr>
        </p:nvSpPr>
        <p:spPr/>
        <p:txBody>
          <a:bodyPr/>
          <a:lstStyle/>
          <a:p>
            <a:r>
              <a:rPr lang="en-US" dirty="0"/>
              <a:t>Recap</a:t>
            </a:r>
            <a:br>
              <a:rPr lang="en-US" dirty="0"/>
            </a:br>
            <a:r>
              <a:rPr lang="en-US" dirty="0"/>
              <a:t>August 26, 2024</a:t>
            </a:r>
          </a:p>
        </p:txBody>
      </p:sp>
      <p:sp>
        <p:nvSpPr>
          <p:cNvPr id="3" name="Content Placeholder 2">
            <a:extLst>
              <a:ext uri="{FF2B5EF4-FFF2-40B4-BE49-F238E27FC236}">
                <a16:creationId xmlns:a16="http://schemas.microsoft.com/office/drawing/2014/main" id="{EC53BC30-0F33-C119-EA6E-E31574BF3322}"/>
              </a:ext>
            </a:extLst>
          </p:cNvPr>
          <p:cNvSpPr>
            <a:spLocks noGrp="1"/>
          </p:cNvSpPr>
          <p:nvPr>
            <p:ph idx="1"/>
          </p:nvPr>
        </p:nvSpPr>
        <p:spPr>
          <a:xfrm>
            <a:off x="6544491" y="365760"/>
            <a:ext cx="5007429" cy="6270171"/>
          </a:xfrm>
        </p:spPr>
        <p:txBody>
          <a:bodyPr>
            <a:normAutofit/>
          </a:bodyPr>
          <a:lstStyle/>
          <a:p>
            <a:pPr marL="0" indent="0">
              <a:spcBef>
                <a:spcPts val="0"/>
              </a:spcBef>
              <a:buNone/>
            </a:pPr>
            <a:r>
              <a:rPr lang="en-US" b="1" dirty="0"/>
              <a:t>Duncan Heart and Soul</a:t>
            </a:r>
          </a:p>
          <a:p>
            <a:pPr>
              <a:spcBef>
                <a:spcPts val="0"/>
              </a:spcBef>
            </a:pPr>
            <a:r>
              <a:rPr lang="en-US" sz="1800" dirty="0"/>
              <a:t>Additional surveys need to be completed</a:t>
            </a:r>
          </a:p>
          <a:p>
            <a:pPr>
              <a:spcBef>
                <a:spcPts val="0"/>
              </a:spcBef>
            </a:pPr>
            <a:r>
              <a:rPr lang="en-US" sz="1800" dirty="0"/>
              <a:t>Work beginning on potential community projects</a:t>
            </a:r>
          </a:p>
          <a:p>
            <a:pPr>
              <a:spcBef>
                <a:spcPts val="0"/>
              </a:spcBef>
            </a:pPr>
            <a:endParaRPr lang="en-US" sz="1800" dirty="0"/>
          </a:p>
          <a:p>
            <a:pPr marL="0" indent="0">
              <a:spcBef>
                <a:spcPts val="0"/>
              </a:spcBef>
              <a:buNone/>
            </a:pPr>
            <a:r>
              <a:rPr lang="en-US" b="1" dirty="0"/>
              <a:t>Infrastructure</a:t>
            </a:r>
          </a:p>
          <a:p>
            <a:pPr>
              <a:spcBef>
                <a:spcPts val="0"/>
              </a:spcBef>
            </a:pPr>
            <a:r>
              <a:rPr lang="en-US" sz="1800" dirty="0"/>
              <a:t>Improved communication and accuracy</a:t>
            </a:r>
          </a:p>
          <a:p>
            <a:pPr>
              <a:spcBef>
                <a:spcPts val="0"/>
              </a:spcBef>
            </a:pPr>
            <a:r>
              <a:rPr lang="en-US" sz="1800" dirty="0"/>
              <a:t>Future water sources – drought tolerance</a:t>
            </a:r>
          </a:p>
          <a:p>
            <a:pPr>
              <a:spcBef>
                <a:spcPts val="0"/>
              </a:spcBef>
            </a:pPr>
            <a:r>
              <a:rPr lang="en-US" sz="1800" dirty="0"/>
              <a:t>Foster entrepreneurship</a:t>
            </a:r>
          </a:p>
          <a:p>
            <a:pPr marL="0" indent="0">
              <a:spcBef>
                <a:spcPts val="0"/>
              </a:spcBef>
              <a:buNone/>
            </a:pPr>
            <a:endParaRPr lang="en-US" sz="1800" dirty="0"/>
          </a:p>
          <a:p>
            <a:pPr marL="0" indent="0">
              <a:spcBef>
                <a:spcPts val="0"/>
              </a:spcBef>
              <a:buNone/>
            </a:pPr>
            <a:r>
              <a:rPr lang="en-US" b="1" dirty="0"/>
              <a:t>Public Facilities</a:t>
            </a:r>
          </a:p>
          <a:p>
            <a:pPr>
              <a:spcBef>
                <a:spcPts val="0"/>
              </a:spcBef>
            </a:pPr>
            <a:r>
              <a:rPr lang="en-US" sz="1800" dirty="0"/>
              <a:t>Utilize community centers for life skills assistance/training</a:t>
            </a:r>
          </a:p>
          <a:p>
            <a:pPr>
              <a:spcBef>
                <a:spcPts val="0"/>
              </a:spcBef>
            </a:pPr>
            <a:r>
              <a:rPr lang="en-US" sz="1800" dirty="0"/>
              <a:t>Facilities with digital signage promote upcoming events</a:t>
            </a:r>
          </a:p>
          <a:p>
            <a:pPr>
              <a:spcBef>
                <a:spcPts val="0"/>
              </a:spcBef>
            </a:pPr>
            <a:r>
              <a:rPr lang="en-US" sz="1800" dirty="0"/>
              <a:t>Community gardens in known Food Deserts</a:t>
            </a:r>
          </a:p>
          <a:p>
            <a:pPr>
              <a:spcBef>
                <a:spcPts val="0"/>
              </a:spcBef>
            </a:pPr>
            <a:r>
              <a:rPr lang="en-US" sz="1800" dirty="0"/>
              <a:t>Feasibility of purchasing Resthaven</a:t>
            </a:r>
          </a:p>
          <a:p>
            <a:pPr marL="0" indent="0">
              <a:spcBef>
                <a:spcPts val="0"/>
              </a:spcBef>
              <a:buNone/>
            </a:pPr>
            <a:endParaRPr lang="en-US" sz="1800" dirty="0"/>
          </a:p>
          <a:p>
            <a:pPr marL="0" indent="0">
              <a:spcBef>
                <a:spcPts val="0"/>
              </a:spcBef>
              <a:buNone/>
            </a:pPr>
            <a:r>
              <a:rPr lang="en-US" b="1" dirty="0"/>
              <a:t>Public Safety</a:t>
            </a:r>
          </a:p>
          <a:p>
            <a:pPr>
              <a:spcBef>
                <a:spcPts val="0"/>
              </a:spcBef>
            </a:pPr>
            <a:r>
              <a:rPr lang="en-US" sz="1800" dirty="0"/>
              <a:t>Encourage citywide NIMS training opportunities</a:t>
            </a:r>
          </a:p>
          <a:p>
            <a:pPr>
              <a:spcBef>
                <a:spcPts val="0"/>
              </a:spcBef>
            </a:pPr>
            <a:r>
              <a:rPr lang="en-US" sz="1800" dirty="0"/>
              <a:t>Utilize Citizen Fire and Citizen Police Academy</a:t>
            </a:r>
          </a:p>
          <a:p>
            <a:pPr>
              <a:spcBef>
                <a:spcPts val="0"/>
              </a:spcBef>
            </a:pPr>
            <a:r>
              <a:rPr lang="en-US" sz="1800" dirty="0"/>
              <a:t>“What to do to Prepare” resources</a:t>
            </a:r>
          </a:p>
        </p:txBody>
      </p:sp>
      <p:sp>
        <p:nvSpPr>
          <p:cNvPr id="4" name="Text Placeholder 3">
            <a:extLst>
              <a:ext uri="{FF2B5EF4-FFF2-40B4-BE49-F238E27FC236}">
                <a16:creationId xmlns:a16="http://schemas.microsoft.com/office/drawing/2014/main" id="{426E38D6-7D2D-75B5-E8EC-77516BCEAC61}"/>
              </a:ext>
            </a:extLst>
          </p:cNvPr>
          <p:cNvSpPr>
            <a:spLocks noGrp="1"/>
          </p:cNvSpPr>
          <p:nvPr>
            <p:ph type="body" sz="half" idx="2"/>
          </p:nvPr>
        </p:nvSpPr>
        <p:spPr/>
        <p:txBody>
          <a:bodyPr>
            <a:normAutofit/>
          </a:bodyPr>
          <a:lstStyle/>
          <a:p>
            <a:r>
              <a:rPr lang="en-US" sz="1800" dirty="0">
                <a:solidFill>
                  <a:schemeClr val="tx1"/>
                </a:solidFill>
              </a:rPr>
              <a:t>“Those who tell the stories rule the world.”</a:t>
            </a:r>
          </a:p>
          <a:p>
            <a:pPr algn="r"/>
            <a:r>
              <a:rPr lang="en-US" sz="1800" dirty="0">
                <a:solidFill>
                  <a:schemeClr val="tx1"/>
                </a:solidFill>
              </a:rPr>
              <a:t>- Hopi American Indian Proverb</a:t>
            </a:r>
          </a:p>
        </p:txBody>
      </p:sp>
    </p:spTree>
    <p:extLst>
      <p:ext uri="{BB962C8B-B14F-4D97-AF65-F5344CB8AC3E}">
        <p14:creationId xmlns:p14="http://schemas.microsoft.com/office/powerpoint/2010/main" val="244856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Parks  and  recreation</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Strive to enrich the lives of our residents and visitors by providing essential parks, greenways, trails and recreational facilities and access and to provide programs, cultural experiences, and services that accentuate the experience and protect our natural environment found throughout Duncan’s parks and lakes.</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None/>
            </a:pPr>
            <a:r>
              <a:rPr lang="en-US" b="1" dirty="0"/>
              <a:t>Parks Background Information</a:t>
            </a:r>
          </a:p>
          <a:p>
            <a:pPr>
              <a:spcBef>
                <a:spcPts val="0"/>
              </a:spcBef>
            </a:pPr>
            <a:r>
              <a:rPr lang="en-US" dirty="0"/>
              <a:t>Duncan has approximately 125 acres of parks space</a:t>
            </a:r>
          </a:p>
          <a:p>
            <a:pPr>
              <a:spcBef>
                <a:spcPts val="0"/>
              </a:spcBef>
            </a:pPr>
            <a:r>
              <a:rPr lang="en-US" dirty="0"/>
              <a:t>NRPA = National Recreation and Park Association</a:t>
            </a:r>
          </a:p>
          <a:p>
            <a:pPr>
              <a:spcBef>
                <a:spcPts val="0"/>
              </a:spcBef>
            </a:pPr>
            <a:r>
              <a:rPr lang="en-US" dirty="0"/>
              <a:t>Should provide “Local Parks” at 6 acres per 1000 residents per NRPA (141 acres)</a:t>
            </a:r>
          </a:p>
          <a:p>
            <a:pPr>
              <a:spcBef>
                <a:spcPts val="0"/>
              </a:spcBef>
            </a:pPr>
            <a:r>
              <a:rPr lang="en-US" dirty="0"/>
              <a:t>Should provide “Regional Parks” at 15 acres per 1000 residents per NRPA (352.5 acres)</a:t>
            </a:r>
          </a:p>
          <a:p>
            <a:pPr>
              <a:spcBef>
                <a:spcPts val="0"/>
              </a:spcBef>
            </a:pPr>
            <a:r>
              <a:rPr lang="en-US" dirty="0"/>
              <a:t>Open Space Plan was developed in 1977</a:t>
            </a:r>
          </a:p>
          <a:p>
            <a:pPr>
              <a:spcBef>
                <a:spcPts val="0"/>
              </a:spcBef>
            </a:pPr>
            <a:r>
              <a:rPr lang="en-US" dirty="0"/>
              <a:t>Trail Master Plan developed in 2002 by University of Oklahoma students</a:t>
            </a:r>
          </a:p>
          <a:p>
            <a:pPr>
              <a:spcBef>
                <a:spcPts val="0"/>
              </a:spcBef>
            </a:pPr>
            <a:endParaRPr lang="en-US" dirty="0"/>
          </a:p>
          <a:p>
            <a:pPr marL="0" indent="0">
              <a:spcBef>
                <a:spcPts val="0"/>
              </a:spcBef>
              <a:buNone/>
            </a:pPr>
            <a:r>
              <a:rPr lang="en-US" b="1" dirty="0"/>
              <a:t>Lakes Background Information</a:t>
            </a:r>
          </a:p>
          <a:p>
            <a:pPr>
              <a:spcBef>
                <a:spcPts val="0"/>
              </a:spcBef>
            </a:pPr>
            <a:r>
              <a:rPr lang="en-US" dirty="0"/>
              <a:t>Duncan owns approximately 8,500 acres of land around the four lakes – this may cover the “Regional Parks” suggestion of NRPA</a:t>
            </a:r>
          </a:p>
          <a:p>
            <a:pPr>
              <a:spcBef>
                <a:spcPts val="0"/>
              </a:spcBef>
            </a:pPr>
            <a:r>
              <a:rPr lang="en-US" dirty="0"/>
              <a:t>Commercial uses and activity is nonexistent at our lakes</a:t>
            </a:r>
          </a:p>
          <a:p>
            <a:pPr>
              <a:spcBef>
                <a:spcPts val="0"/>
              </a:spcBef>
            </a:pPr>
            <a:r>
              <a:rPr lang="en-US" dirty="0"/>
              <a:t>Fuqua and Humphreys are additional water supply sources for Duncan</a:t>
            </a:r>
          </a:p>
          <a:p>
            <a:pPr>
              <a:spcBef>
                <a:spcPts val="0"/>
              </a:spcBef>
            </a:pPr>
            <a:endParaRPr lang="en-US" dirty="0"/>
          </a:p>
        </p:txBody>
      </p:sp>
    </p:spTree>
    <p:extLst>
      <p:ext uri="{BB962C8B-B14F-4D97-AF65-F5344CB8AC3E}">
        <p14:creationId xmlns:p14="http://schemas.microsoft.com/office/powerpoint/2010/main" val="3739110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Parks  and  Recreation</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Strive to enrich the lives of our residents and visitors by providing essential parks, greenways, trails and recreational facilities and access and to provide programs, cultural experiences, and services that accentuate the experience and protect our natural environment found throughout Duncan’s parks and lakes.</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t>Objectives to Consider:</a:t>
            </a:r>
          </a:p>
          <a:p>
            <a:pPr>
              <a:spcBef>
                <a:spcPts val="0"/>
              </a:spcBef>
            </a:pPr>
            <a:r>
              <a:rPr lang="en-US" dirty="0"/>
              <a:t>What services (recreational needs) are not being met or underserved?</a:t>
            </a:r>
          </a:p>
          <a:p>
            <a:pPr>
              <a:spcBef>
                <a:spcPts val="0"/>
              </a:spcBef>
            </a:pPr>
            <a:r>
              <a:rPr lang="en-US" dirty="0"/>
              <a:t>What cultural experiences need to be brought to the forefront with our recreational objectives?</a:t>
            </a:r>
          </a:p>
          <a:p>
            <a:pPr>
              <a:spcBef>
                <a:spcPts val="0"/>
              </a:spcBef>
            </a:pPr>
            <a:r>
              <a:rPr lang="en-US" dirty="0"/>
              <a:t>Big Projects:  Amphitheater? Aquatic Center? Trails to Other Communities?  </a:t>
            </a:r>
          </a:p>
          <a:p>
            <a:pPr>
              <a:spcBef>
                <a:spcPts val="0"/>
              </a:spcBef>
            </a:pPr>
            <a:r>
              <a:rPr lang="en-US" dirty="0"/>
              <a:t>Establishing our Parks as Places (Placemaking) that begin to define Duncan</a:t>
            </a:r>
          </a:p>
          <a:p>
            <a:pPr>
              <a:spcBef>
                <a:spcPts val="0"/>
              </a:spcBef>
            </a:pPr>
            <a:r>
              <a:rPr lang="en-US" dirty="0"/>
              <a:t>Key Natural Environment components in Duncan and surrounding areas</a:t>
            </a:r>
          </a:p>
          <a:p>
            <a:pPr>
              <a:spcBef>
                <a:spcPts val="0"/>
              </a:spcBef>
            </a:pPr>
            <a:endParaRPr lang="en-US" dirty="0"/>
          </a:p>
          <a:p>
            <a:pPr>
              <a:spcBef>
                <a:spcPts val="0"/>
              </a:spcBef>
            </a:pPr>
            <a:endParaRPr lang="en-US" dirty="0"/>
          </a:p>
        </p:txBody>
      </p:sp>
    </p:spTree>
    <p:extLst>
      <p:ext uri="{BB962C8B-B14F-4D97-AF65-F5344CB8AC3E}">
        <p14:creationId xmlns:p14="http://schemas.microsoft.com/office/powerpoint/2010/main" val="1451992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Environment</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Preserve, enhance, and encourage a culture of conservation that will help protect Duncan’s natural environment, promote greening efforts and beautification for future generations through education and stewardship that encourage social and economic opportunities that are compatible with nature and builds community resilience and social responsibility within the community.</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t>Past Planning Efforts:</a:t>
            </a:r>
          </a:p>
          <a:p>
            <a:pPr>
              <a:spcBef>
                <a:spcPts val="0"/>
              </a:spcBef>
            </a:pPr>
            <a:r>
              <a:rPr lang="en-US" dirty="0"/>
              <a:t>The 2011 Comprehensive Plan provides very little information on environmental goals and objectives for consideration</a:t>
            </a:r>
          </a:p>
          <a:p>
            <a:pPr>
              <a:spcBef>
                <a:spcPts val="0"/>
              </a:spcBef>
            </a:pPr>
            <a:r>
              <a:rPr lang="en-US" dirty="0"/>
              <a:t>2011 Plan raises awareness on Floodplain, Soil Characteristics, and Ground Water</a:t>
            </a:r>
          </a:p>
          <a:p>
            <a:pPr>
              <a:spcBef>
                <a:spcPts val="0"/>
              </a:spcBef>
            </a:pPr>
            <a:r>
              <a:rPr lang="en-US" dirty="0"/>
              <a:t>DETA was established in 2016</a:t>
            </a:r>
          </a:p>
          <a:p>
            <a:pPr>
              <a:spcBef>
                <a:spcPts val="0"/>
              </a:spcBef>
            </a:pPr>
            <a:endParaRPr lang="en-US" dirty="0"/>
          </a:p>
          <a:p>
            <a:pPr marL="0" indent="0">
              <a:spcBef>
                <a:spcPts val="0"/>
              </a:spcBef>
              <a:buNone/>
            </a:pPr>
            <a:r>
              <a:rPr lang="en-US" b="1" dirty="0"/>
              <a:t>Environmental Awareness and Programs:</a:t>
            </a:r>
          </a:p>
          <a:p>
            <a:pPr>
              <a:spcBef>
                <a:spcPts val="0"/>
              </a:spcBef>
            </a:pPr>
            <a:r>
              <a:rPr lang="en-US" dirty="0"/>
              <a:t>Tree City Designation – required annual budget of $2.00 per capita ($47,000 / year)</a:t>
            </a:r>
          </a:p>
          <a:p>
            <a:pPr>
              <a:spcBef>
                <a:spcPts val="0"/>
              </a:spcBef>
            </a:pPr>
            <a:r>
              <a:rPr lang="en-US" dirty="0"/>
              <a:t>Bee City USA Designation - $300 / year</a:t>
            </a:r>
          </a:p>
          <a:p>
            <a:pPr>
              <a:spcBef>
                <a:spcPts val="0"/>
              </a:spcBef>
            </a:pPr>
            <a:r>
              <a:rPr lang="en-US" dirty="0"/>
              <a:t>Bicycle Friendly Community (BFC) </a:t>
            </a:r>
          </a:p>
          <a:p>
            <a:pPr>
              <a:spcBef>
                <a:spcPts val="0"/>
              </a:spcBef>
            </a:pPr>
            <a:r>
              <a:rPr lang="en-US" dirty="0"/>
              <a:t>Heat Resilient Community – HEAT.gov</a:t>
            </a:r>
          </a:p>
          <a:p>
            <a:pPr>
              <a:spcBef>
                <a:spcPts val="0"/>
              </a:spcBef>
            </a:pPr>
            <a:r>
              <a:rPr lang="en-US" dirty="0"/>
              <a:t>STAR Community – Built Environment; Climate &amp; Energy; Economy &amp; Jobs; Education, Arts &amp; Community; Equity &amp; Empowerment; Health &amp; Safety; Natural Systems</a:t>
            </a:r>
          </a:p>
          <a:p>
            <a:pPr>
              <a:spcBef>
                <a:spcPts val="0"/>
              </a:spcBef>
            </a:pPr>
            <a:r>
              <a:rPr lang="en-US" dirty="0"/>
              <a:t>Building Blocks for </a:t>
            </a:r>
            <a:r>
              <a:rPr lang="en-US"/>
              <a:t>Sustainable Communities</a:t>
            </a:r>
            <a:endParaRPr lang="en-US" dirty="0"/>
          </a:p>
          <a:p>
            <a:pPr>
              <a:spcBef>
                <a:spcPts val="0"/>
              </a:spcBef>
            </a:pPr>
            <a:endParaRPr lang="en-US" dirty="0">
              <a:solidFill>
                <a:srgbClr val="FF0000"/>
              </a:solidFill>
            </a:endParaRPr>
          </a:p>
          <a:p>
            <a:pPr marL="0" indent="0">
              <a:spcBef>
                <a:spcPts val="0"/>
              </a:spcBef>
              <a:buNone/>
            </a:pPr>
            <a:endParaRPr lang="en-US" dirty="0">
              <a:solidFill>
                <a:srgbClr val="FF0000"/>
              </a:solidFill>
            </a:endParaRPr>
          </a:p>
          <a:p>
            <a:pPr>
              <a:spcBef>
                <a:spcPts val="0"/>
              </a:spcBef>
            </a:pPr>
            <a:endParaRPr lang="en-US" dirty="0">
              <a:solidFill>
                <a:srgbClr val="FF0000"/>
              </a:solidFill>
            </a:endParaRPr>
          </a:p>
          <a:p>
            <a:pPr>
              <a:spcBef>
                <a:spcPts val="0"/>
              </a:spcBef>
            </a:pPr>
            <a:endParaRPr lang="en-US" dirty="0"/>
          </a:p>
          <a:p>
            <a:pPr>
              <a:spcBef>
                <a:spcPts val="0"/>
              </a:spcBef>
            </a:pPr>
            <a:endParaRPr lang="en-US" dirty="0"/>
          </a:p>
          <a:p>
            <a:pPr>
              <a:spcBef>
                <a:spcPts val="0"/>
              </a:spcBef>
            </a:pPr>
            <a:endParaRPr lang="en-US" dirty="0"/>
          </a:p>
        </p:txBody>
      </p:sp>
    </p:spTree>
    <p:extLst>
      <p:ext uri="{BB962C8B-B14F-4D97-AF65-F5344CB8AC3E}">
        <p14:creationId xmlns:p14="http://schemas.microsoft.com/office/powerpoint/2010/main" val="269292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Environment</a:t>
            </a:r>
          </a:p>
        </p:txBody>
      </p:sp>
      <p:sp>
        <p:nvSpPr>
          <p:cNvPr id="3" name="Content Placeholder 2">
            <a:extLst>
              <a:ext uri="{FF2B5EF4-FFF2-40B4-BE49-F238E27FC236}">
                <a16:creationId xmlns:a16="http://schemas.microsoft.com/office/drawing/2014/main" id="{8918E9BA-C9FD-870D-8AB0-A7A80F96DC02}"/>
              </a:ext>
            </a:extLst>
          </p:cNvPr>
          <p:cNvSpPr>
            <a:spLocks noGrp="1"/>
          </p:cNvSpPr>
          <p:nvPr>
            <p:ph idx="1"/>
          </p:nvPr>
        </p:nvSpPr>
        <p:spPr>
          <a:xfrm>
            <a:off x="6736080" y="324739"/>
            <a:ext cx="4815840" cy="6298251"/>
          </a:xfrm>
        </p:spPr>
        <p:txBody>
          <a:bodyPr>
            <a:normAutofit/>
          </a:bodyPr>
          <a:lstStyle/>
          <a:p>
            <a:pPr marL="0" indent="0">
              <a:spcBef>
                <a:spcPts val="0"/>
              </a:spcBef>
              <a:buFont typeface="Arial" panose="020B0604020202020204" pitchFamily="34" charset="0"/>
              <a:buNone/>
            </a:pPr>
            <a:r>
              <a:rPr lang="en-US" b="1" dirty="0"/>
              <a:t>Objectives to Consider:</a:t>
            </a:r>
          </a:p>
          <a:p>
            <a:pPr>
              <a:spcBef>
                <a:spcPts val="0"/>
              </a:spcBef>
            </a:pPr>
            <a:r>
              <a:rPr lang="en-US" dirty="0"/>
              <a:t>Consider becoming a “____ City” – what environmental groups does Duncan want to support and be know for?</a:t>
            </a:r>
          </a:p>
          <a:p>
            <a:pPr>
              <a:spcBef>
                <a:spcPts val="0"/>
              </a:spcBef>
            </a:pPr>
            <a:r>
              <a:rPr lang="en-US" dirty="0"/>
              <a:t>What ordinances does Duncan need to better address changing technology, sustainable energy sources, etc.?</a:t>
            </a:r>
          </a:p>
          <a:p>
            <a:pPr>
              <a:spcBef>
                <a:spcPts val="0"/>
              </a:spcBef>
            </a:pPr>
            <a:r>
              <a:rPr lang="en-US" dirty="0"/>
              <a:t>How do we want to address future development and storm water drainage throughout the community?</a:t>
            </a:r>
          </a:p>
          <a:p>
            <a:pPr>
              <a:spcBef>
                <a:spcPts val="0"/>
              </a:spcBef>
            </a:pPr>
            <a:r>
              <a:rPr lang="en-US" dirty="0"/>
              <a:t>During Infrastructure Discussion: 1) Protect existing water supply; 2) Identify potential water supply sources; 3) Establish policies for sustainable and renewable energy</a:t>
            </a:r>
          </a:p>
          <a:p>
            <a:pPr>
              <a:spcBef>
                <a:spcPts val="0"/>
              </a:spcBef>
            </a:pPr>
            <a:r>
              <a:rPr lang="en-US" dirty="0"/>
              <a:t>DETA Beautification Efforts</a:t>
            </a:r>
          </a:p>
          <a:p>
            <a:pPr>
              <a:spcBef>
                <a:spcPts val="0"/>
              </a:spcBef>
            </a:pPr>
            <a:r>
              <a:rPr lang="en-US" dirty="0"/>
              <a:t>Brownfields – identify sites and potential </a:t>
            </a:r>
            <a:r>
              <a:rPr lang="en-US"/>
              <a:t>redevelopment opportunities</a:t>
            </a:r>
            <a:endParaRPr lang="en-US" dirty="0"/>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Preserve, enhance, and encourage a culture of conservation that will help protect Duncan’s natural environment, promote greening efforts and beautification for future generations through education and stewardship that encourage social and economic opportunities that are compatible with nature and builds community resilience and social responsibility within the community.</a:t>
            </a:r>
          </a:p>
        </p:txBody>
      </p:sp>
    </p:spTree>
    <p:extLst>
      <p:ext uri="{BB962C8B-B14F-4D97-AF65-F5344CB8AC3E}">
        <p14:creationId xmlns:p14="http://schemas.microsoft.com/office/powerpoint/2010/main" val="422027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F4EA8-BFFA-EF39-1A04-009F54CB1CB2}"/>
              </a:ext>
            </a:extLst>
          </p:cNvPr>
          <p:cNvSpPr>
            <a:spLocks noGrp="1"/>
          </p:cNvSpPr>
          <p:nvPr>
            <p:ph type="title"/>
          </p:nvPr>
        </p:nvSpPr>
        <p:spPr/>
        <p:txBody>
          <a:bodyPr/>
          <a:lstStyle/>
          <a:p>
            <a:r>
              <a:rPr lang="en-US" dirty="0">
                <a:solidFill>
                  <a:schemeClr val="tx1"/>
                </a:solidFill>
              </a:rPr>
              <a:t>Next  Steps  to  move</a:t>
            </a:r>
            <a:br>
              <a:rPr lang="en-US" dirty="0">
                <a:solidFill>
                  <a:schemeClr val="tx1"/>
                </a:solidFill>
              </a:rPr>
            </a:br>
            <a:r>
              <a:rPr lang="en-US" dirty="0">
                <a:solidFill>
                  <a:schemeClr val="tx1"/>
                </a:solidFill>
              </a:rPr>
              <a:t>Duncan  forward</a:t>
            </a:r>
          </a:p>
        </p:txBody>
      </p:sp>
      <p:sp>
        <p:nvSpPr>
          <p:cNvPr id="3" name="Content Placeholder 2">
            <a:extLst>
              <a:ext uri="{FF2B5EF4-FFF2-40B4-BE49-F238E27FC236}">
                <a16:creationId xmlns:a16="http://schemas.microsoft.com/office/drawing/2014/main" id="{B7260514-F9ED-F6B2-7F2E-B9EE54DD84AD}"/>
              </a:ext>
            </a:extLst>
          </p:cNvPr>
          <p:cNvSpPr>
            <a:spLocks noGrp="1"/>
          </p:cNvSpPr>
          <p:nvPr>
            <p:ph idx="1"/>
          </p:nvPr>
        </p:nvSpPr>
        <p:spPr>
          <a:xfrm>
            <a:off x="6736080" y="205101"/>
            <a:ext cx="4815840" cy="6409345"/>
          </a:xfrm>
        </p:spPr>
        <p:txBody>
          <a:bodyPr>
            <a:normAutofit/>
          </a:bodyPr>
          <a:lstStyle/>
          <a:p>
            <a:pPr marL="0" indent="0">
              <a:spcBef>
                <a:spcPts val="0"/>
              </a:spcBef>
              <a:buNone/>
            </a:pPr>
            <a:r>
              <a:rPr lang="en-US" b="1" dirty="0"/>
              <a:t>Upcoming Meetings</a:t>
            </a:r>
          </a:p>
          <a:p>
            <a:pPr>
              <a:spcBef>
                <a:spcPts val="0"/>
              </a:spcBef>
            </a:pPr>
            <a:r>
              <a:rPr lang="en-US" dirty="0"/>
              <a:t>October: Social Services, Health &amp; Nutrition</a:t>
            </a:r>
          </a:p>
          <a:p>
            <a:pPr>
              <a:spcBef>
                <a:spcPts val="0"/>
              </a:spcBef>
            </a:pPr>
            <a:r>
              <a:rPr lang="en-US" dirty="0"/>
              <a:t>November: Economic Development, Education</a:t>
            </a:r>
          </a:p>
          <a:p>
            <a:pPr>
              <a:spcBef>
                <a:spcPts val="0"/>
              </a:spcBef>
            </a:pPr>
            <a:r>
              <a:rPr lang="en-US" dirty="0"/>
              <a:t>December: Arts &amp; Culture, Neighborhood Engagement, Housing</a:t>
            </a:r>
          </a:p>
          <a:p>
            <a:pPr>
              <a:spcBef>
                <a:spcPts val="0"/>
              </a:spcBef>
            </a:pPr>
            <a:endParaRPr lang="en-US" dirty="0"/>
          </a:p>
          <a:p>
            <a:pPr marL="0" indent="0">
              <a:spcBef>
                <a:spcPts val="0"/>
              </a:spcBef>
              <a:buNone/>
            </a:pPr>
            <a:r>
              <a:rPr lang="en-US" b="1" dirty="0"/>
              <a:t>October 2024 Goal</a:t>
            </a:r>
          </a:p>
          <a:p>
            <a:pPr>
              <a:spcBef>
                <a:spcPts val="0"/>
              </a:spcBef>
            </a:pPr>
            <a:r>
              <a:rPr lang="en-US" dirty="0"/>
              <a:t>Key Component Projects (draft) presented to City Council for future budgeting purposes</a:t>
            </a:r>
          </a:p>
          <a:p>
            <a:pPr marL="0" indent="0">
              <a:spcBef>
                <a:spcPts val="0"/>
              </a:spcBef>
              <a:buNone/>
            </a:pPr>
            <a:endParaRPr lang="en-US" dirty="0"/>
          </a:p>
          <a:p>
            <a:pPr marL="0" indent="0">
              <a:spcBef>
                <a:spcPts val="0"/>
              </a:spcBef>
              <a:buNone/>
            </a:pPr>
            <a:r>
              <a:rPr lang="en-US" b="1" dirty="0"/>
              <a:t>January 2025 Goal</a:t>
            </a:r>
          </a:p>
          <a:p>
            <a:pPr>
              <a:spcBef>
                <a:spcPts val="0"/>
              </a:spcBef>
            </a:pPr>
            <a:r>
              <a:rPr lang="en-US" dirty="0"/>
              <a:t>Document presented to Planning Commission – January 21, 2025</a:t>
            </a:r>
          </a:p>
          <a:p>
            <a:pPr>
              <a:spcBef>
                <a:spcPts val="0"/>
              </a:spcBef>
            </a:pPr>
            <a:r>
              <a:rPr lang="en-US" dirty="0"/>
              <a:t>Document presented to City Council – January 28, 2025</a:t>
            </a:r>
          </a:p>
        </p:txBody>
      </p:sp>
      <p:sp>
        <p:nvSpPr>
          <p:cNvPr id="4" name="Text Placeholder 3">
            <a:extLst>
              <a:ext uri="{FF2B5EF4-FFF2-40B4-BE49-F238E27FC236}">
                <a16:creationId xmlns:a16="http://schemas.microsoft.com/office/drawing/2014/main" id="{82D3A5ED-B47B-4B19-3671-DF051778FD8B}"/>
              </a:ext>
            </a:extLst>
          </p:cNvPr>
          <p:cNvSpPr>
            <a:spLocks noGrp="1"/>
          </p:cNvSpPr>
          <p:nvPr>
            <p:ph type="body" sz="half" idx="2"/>
          </p:nvPr>
        </p:nvSpPr>
        <p:spPr/>
        <p:txBody>
          <a:bodyPr/>
          <a:lstStyle/>
          <a:p>
            <a:r>
              <a:rPr lang="en-US" sz="1600" dirty="0">
                <a:solidFill>
                  <a:schemeClr val="tx1"/>
                </a:solidFill>
              </a:rPr>
              <a:t>“Looking back isn’t going to help you.  Moving forward is the thing you have to do.”</a:t>
            </a:r>
          </a:p>
          <a:p>
            <a:pPr algn="r"/>
            <a:r>
              <a:rPr lang="en-US" sz="1600" dirty="0">
                <a:solidFill>
                  <a:schemeClr val="tx1"/>
                </a:solidFill>
              </a:rPr>
              <a:t>- McKayla Maroney</a:t>
            </a:r>
          </a:p>
          <a:p>
            <a:endParaRPr lang="en-US" dirty="0"/>
          </a:p>
        </p:txBody>
      </p:sp>
    </p:spTree>
    <p:extLst>
      <p:ext uri="{BB962C8B-B14F-4D97-AF65-F5344CB8AC3E}">
        <p14:creationId xmlns:p14="http://schemas.microsoft.com/office/powerpoint/2010/main" val="4027850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8497F-F0D9-AEEF-2A4D-77DC52435B09}"/>
              </a:ext>
            </a:extLst>
          </p:cNvPr>
          <p:cNvSpPr>
            <a:spLocks noGrp="1"/>
          </p:cNvSpPr>
          <p:nvPr>
            <p:ph type="title"/>
          </p:nvPr>
        </p:nvSpPr>
        <p:spPr/>
        <p:txBody>
          <a:bodyPr/>
          <a:lstStyle/>
          <a:p>
            <a:r>
              <a:rPr lang="en-US" dirty="0"/>
              <a:t>Future  Meetings</a:t>
            </a:r>
          </a:p>
        </p:txBody>
      </p:sp>
      <p:sp>
        <p:nvSpPr>
          <p:cNvPr id="3" name="Content Placeholder 2">
            <a:extLst>
              <a:ext uri="{FF2B5EF4-FFF2-40B4-BE49-F238E27FC236}">
                <a16:creationId xmlns:a16="http://schemas.microsoft.com/office/drawing/2014/main" id="{F885060E-8EAB-3B86-C5AE-91F813745CEE}"/>
              </a:ext>
            </a:extLst>
          </p:cNvPr>
          <p:cNvSpPr>
            <a:spLocks noGrp="1"/>
          </p:cNvSpPr>
          <p:nvPr>
            <p:ph idx="1"/>
          </p:nvPr>
        </p:nvSpPr>
        <p:spPr/>
        <p:txBody>
          <a:bodyPr/>
          <a:lstStyle/>
          <a:p>
            <a:r>
              <a:rPr lang="en-US" strike="sngStrike" dirty="0"/>
              <a:t>February 26, 2024</a:t>
            </a:r>
          </a:p>
          <a:p>
            <a:r>
              <a:rPr lang="en-US" strike="sngStrike" dirty="0"/>
              <a:t>March 25, 2024</a:t>
            </a:r>
          </a:p>
          <a:p>
            <a:r>
              <a:rPr lang="en-US" strike="sngStrike" dirty="0"/>
              <a:t>April 22, 2024</a:t>
            </a:r>
          </a:p>
          <a:p>
            <a:r>
              <a:rPr lang="en-US" strike="sngStrike" dirty="0"/>
              <a:t>May 20, 2024 (3</a:t>
            </a:r>
            <a:r>
              <a:rPr lang="en-US" strike="sngStrike" baseline="30000" dirty="0"/>
              <a:t>rd</a:t>
            </a:r>
            <a:r>
              <a:rPr lang="en-US" strike="sngStrike" dirty="0"/>
              <a:t> Monday)</a:t>
            </a:r>
          </a:p>
          <a:p>
            <a:r>
              <a:rPr lang="en-US" strike="sngStrike" dirty="0"/>
              <a:t>June 24, 2024</a:t>
            </a:r>
          </a:p>
          <a:p>
            <a:r>
              <a:rPr lang="en-US" strike="sngStrike" dirty="0"/>
              <a:t>July 22, 2024</a:t>
            </a:r>
          </a:p>
          <a:p>
            <a:r>
              <a:rPr lang="en-US" strike="sngStrike" dirty="0"/>
              <a:t>August 26, 2024</a:t>
            </a:r>
          </a:p>
          <a:p>
            <a:r>
              <a:rPr lang="en-US" strike="sngStrike" dirty="0"/>
              <a:t>September 23, 2024</a:t>
            </a:r>
          </a:p>
          <a:p>
            <a:r>
              <a:rPr lang="en-US" dirty="0"/>
              <a:t>October 28, 2024</a:t>
            </a:r>
          </a:p>
          <a:p>
            <a:r>
              <a:rPr lang="en-US" dirty="0"/>
              <a:t>November 18, 2024 (3</a:t>
            </a:r>
            <a:r>
              <a:rPr lang="en-US" baseline="30000" dirty="0"/>
              <a:t>rd</a:t>
            </a:r>
            <a:r>
              <a:rPr lang="en-US" dirty="0"/>
              <a:t> Monday)</a:t>
            </a:r>
          </a:p>
          <a:p>
            <a:r>
              <a:rPr lang="en-US" dirty="0"/>
              <a:t>December 16, 2024 (3</a:t>
            </a:r>
            <a:r>
              <a:rPr lang="en-US" baseline="30000" dirty="0"/>
              <a:t>rd</a:t>
            </a:r>
            <a:r>
              <a:rPr lang="en-US" dirty="0"/>
              <a:t> Monday)</a:t>
            </a:r>
          </a:p>
        </p:txBody>
      </p:sp>
      <p:sp>
        <p:nvSpPr>
          <p:cNvPr id="4" name="Text Placeholder 3">
            <a:extLst>
              <a:ext uri="{FF2B5EF4-FFF2-40B4-BE49-F238E27FC236}">
                <a16:creationId xmlns:a16="http://schemas.microsoft.com/office/drawing/2014/main" id="{B84AE373-9949-7828-A3EE-65EC0BE415C4}"/>
              </a:ext>
            </a:extLst>
          </p:cNvPr>
          <p:cNvSpPr>
            <a:spLocks noGrp="1"/>
          </p:cNvSpPr>
          <p:nvPr>
            <p:ph type="body" sz="half" idx="2"/>
          </p:nvPr>
        </p:nvSpPr>
        <p:spPr/>
        <p:txBody>
          <a:bodyPr/>
          <a:lstStyle/>
          <a:p>
            <a:r>
              <a:rPr lang="en-US" sz="1800" dirty="0">
                <a:solidFill>
                  <a:schemeClr val="tx1"/>
                </a:solidFill>
              </a:rPr>
              <a:t>“The creative process involves getting input, making recommendation, getting critical review, getting more input, improving the recommendation, getting more critical review… again and again and again.”</a:t>
            </a:r>
          </a:p>
          <a:p>
            <a:pPr algn="r"/>
            <a:r>
              <a:rPr lang="en-US" sz="1800" dirty="0">
                <a:solidFill>
                  <a:schemeClr val="tx1"/>
                </a:solidFill>
              </a:rPr>
              <a:t>- Author Unknown</a:t>
            </a:r>
          </a:p>
          <a:p>
            <a:endParaRPr lang="en-US" dirty="0"/>
          </a:p>
        </p:txBody>
      </p:sp>
    </p:spTree>
    <p:extLst>
      <p:ext uri="{BB962C8B-B14F-4D97-AF65-F5344CB8AC3E}">
        <p14:creationId xmlns:p14="http://schemas.microsoft.com/office/powerpoint/2010/main" val="382595412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28217</TotalTime>
  <Words>1058</Words>
  <Application>Microsoft Office PowerPoint</Application>
  <PresentationFormat>Widescreen</PresentationFormat>
  <Paragraphs>120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Gill Sans MT</vt:lpstr>
      <vt:lpstr>Parcel</vt:lpstr>
      <vt:lpstr>PowerPoint Presentation</vt:lpstr>
      <vt:lpstr>Duncan  Heart  &amp;  soul Updates</vt:lpstr>
      <vt:lpstr>Recap August 26, 2024</vt:lpstr>
      <vt:lpstr>Parks  and  recreation</vt:lpstr>
      <vt:lpstr>Parks  and  Recreation</vt:lpstr>
      <vt:lpstr>Environment</vt:lpstr>
      <vt:lpstr>Environment</vt:lpstr>
      <vt:lpstr>Next  Steps  to  move Duncan  forward</vt:lpstr>
      <vt:lpstr>Future  Meetings</vt:lpstr>
      <vt:lpstr>Thank  you  for  sharing  your  input  and  visions  for  our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Nate Schacht</dc:creator>
  <cp:lastModifiedBy>Nate Schacht</cp:lastModifiedBy>
  <cp:revision>159</cp:revision>
  <cp:lastPrinted>2024-04-22T13:32:38Z</cp:lastPrinted>
  <dcterms:created xsi:type="dcterms:W3CDTF">2024-01-17T16:37:17Z</dcterms:created>
  <dcterms:modified xsi:type="dcterms:W3CDTF">2024-09-17T18:19:56Z</dcterms:modified>
</cp:coreProperties>
</file>