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7" r:id="rId3"/>
    <p:sldId id="258" r:id="rId4"/>
    <p:sldId id="287" r:id="rId5"/>
    <p:sldId id="284" r:id="rId6"/>
    <p:sldId id="285" r:id="rId7"/>
    <p:sldId id="286" r:id="rId8"/>
    <p:sldId id="282" r:id="rId9"/>
    <p:sldId id="280" r:id="rId10"/>
    <p:sldId id="261" r:id="rId11"/>
    <p:sldId id="26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AA1E4AE-C8AC-447B-8D74-5B5A565BCF69}"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6729360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1E4AE-C8AC-447B-8D74-5B5A565BCF69}"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246928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1E4AE-C8AC-447B-8D74-5B5A565BCF69}"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37194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1E4AE-C8AC-447B-8D74-5B5A565BCF69}"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110976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AA1E4AE-C8AC-447B-8D74-5B5A565BCF69}"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905663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AA1E4AE-C8AC-447B-8D74-5B5A565BCF69}" type="datetimeFigureOut">
              <a:rPr lang="en-US" smtClean="0"/>
              <a:t>10/28/2024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7072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AA1E4AE-C8AC-447B-8D74-5B5A565BCF69}"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C410-C62D-4B8F-A22A-6895D08AFE8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793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E4AE-C8AC-447B-8D74-5B5A565BCF69}"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25002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1E4AE-C8AC-447B-8D74-5B5A565BCF69}"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348648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AA1E4AE-C8AC-447B-8D74-5B5A565BCF69}" type="datetimeFigureOut">
              <a:rPr lang="en-US" smtClean="0"/>
              <a:t>10/28/2024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40144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AA1E4AE-C8AC-447B-8D74-5B5A565BCF69}" type="datetimeFigureOut">
              <a:rPr lang="en-US" smtClean="0"/>
              <a:t>10/28/2024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153C410-C62D-4B8F-A22A-6895D08AFE84}" type="slidenum">
              <a:rPr lang="en-US" smtClean="0"/>
              <a:t>‹#›</a:t>
            </a:fld>
            <a:endParaRPr lang="en-US"/>
          </a:p>
        </p:txBody>
      </p:sp>
    </p:spTree>
    <p:extLst>
      <p:ext uri="{BB962C8B-B14F-4D97-AF65-F5344CB8AC3E}">
        <p14:creationId xmlns:p14="http://schemas.microsoft.com/office/powerpoint/2010/main" val="190570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AA1E4AE-C8AC-447B-8D74-5B5A565BCF69}" type="datetimeFigureOut">
              <a:rPr lang="en-US" smtClean="0"/>
              <a:t>10/28/2024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153C410-C62D-4B8F-A22A-6895D08AFE84}" type="slidenum">
              <a:rPr lang="en-US" smtClean="0"/>
              <a:t>‹#›</a:t>
            </a:fld>
            <a:endParaRPr lang="en-US"/>
          </a:p>
        </p:txBody>
      </p:sp>
    </p:spTree>
    <p:extLst>
      <p:ext uri="{BB962C8B-B14F-4D97-AF65-F5344CB8AC3E}">
        <p14:creationId xmlns:p14="http://schemas.microsoft.com/office/powerpoint/2010/main" val="3912164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32BF-5AE5-8D21-AFF6-E7FF8D1362EF}"/>
              </a:ext>
            </a:extLst>
          </p:cNvPr>
          <p:cNvSpPr>
            <a:spLocks noGrp="1"/>
          </p:cNvSpPr>
          <p:nvPr>
            <p:ph type="ctrTitle"/>
          </p:nvPr>
        </p:nvSpPr>
        <p:spPr>
          <a:xfrm>
            <a:off x="2623559" y="1265562"/>
            <a:ext cx="6947732" cy="2460404"/>
          </a:xfrm>
        </p:spPr>
        <p:txBody>
          <a:bodyPr/>
          <a:lstStyle/>
          <a:p>
            <a:endParaRPr lang="en-US" dirty="0"/>
          </a:p>
        </p:txBody>
      </p:sp>
      <p:sp>
        <p:nvSpPr>
          <p:cNvPr id="3" name="Subtitle 2">
            <a:extLst>
              <a:ext uri="{FF2B5EF4-FFF2-40B4-BE49-F238E27FC236}">
                <a16:creationId xmlns:a16="http://schemas.microsoft.com/office/drawing/2014/main" id="{2DC1EDAF-D612-7BBB-E56F-936DD3C90645}"/>
              </a:ext>
            </a:extLst>
          </p:cNvPr>
          <p:cNvSpPr>
            <a:spLocks noGrp="1"/>
          </p:cNvSpPr>
          <p:nvPr>
            <p:ph type="subTitle" idx="1"/>
          </p:nvPr>
        </p:nvSpPr>
        <p:spPr>
          <a:xfrm>
            <a:off x="2695194" y="4016524"/>
            <a:ext cx="6801612" cy="1768980"/>
          </a:xfrm>
        </p:spPr>
        <p:txBody>
          <a:bodyPr>
            <a:normAutofit fontScale="92500" lnSpcReduction="10000"/>
          </a:bodyPr>
          <a:lstStyle/>
          <a:p>
            <a:endParaRPr lang="en-US" sz="1100" dirty="0"/>
          </a:p>
          <a:p>
            <a:r>
              <a:rPr lang="en-US" sz="4300" dirty="0">
                <a:solidFill>
                  <a:schemeClr val="bg1"/>
                </a:solidFill>
              </a:rPr>
              <a:t>Quality of Life Plan</a:t>
            </a:r>
          </a:p>
          <a:p>
            <a:r>
              <a:rPr lang="en-US" sz="2600" dirty="0">
                <a:solidFill>
                  <a:schemeClr val="bg1"/>
                </a:solidFill>
              </a:rPr>
              <a:t>Seeking Citizen Input and Visions for Our Future</a:t>
            </a:r>
          </a:p>
          <a:p>
            <a:r>
              <a:rPr lang="en-US" sz="1500" dirty="0">
                <a:solidFill>
                  <a:schemeClr val="bg1"/>
                </a:solidFill>
              </a:rPr>
              <a:t>Monday,  October 28, 2024</a:t>
            </a:r>
          </a:p>
        </p:txBody>
      </p:sp>
      <p:pic>
        <p:nvPicPr>
          <p:cNvPr id="5" name="Picture 4" descr="A logo with a sun and waves&#10;&#10;Description automatically generated">
            <a:extLst>
              <a:ext uri="{FF2B5EF4-FFF2-40B4-BE49-F238E27FC236}">
                <a16:creationId xmlns:a16="http://schemas.microsoft.com/office/drawing/2014/main" id="{3969CEB1-F856-A10F-F9AE-3068DFB9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84" y="1374857"/>
            <a:ext cx="6656832" cy="2228088"/>
          </a:xfrm>
          <a:prstGeom prst="rect">
            <a:avLst/>
          </a:prstGeom>
          <a:ln w="12700">
            <a:noFill/>
          </a:ln>
        </p:spPr>
      </p:pic>
    </p:spTree>
    <p:extLst>
      <p:ext uri="{BB962C8B-B14F-4D97-AF65-F5344CB8AC3E}">
        <p14:creationId xmlns:p14="http://schemas.microsoft.com/office/powerpoint/2010/main" val="85650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497F-F0D9-AEEF-2A4D-77DC52435B09}"/>
              </a:ext>
            </a:extLst>
          </p:cNvPr>
          <p:cNvSpPr>
            <a:spLocks noGrp="1"/>
          </p:cNvSpPr>
          <p:nvPr>
            <p:ph type="title"/>
          </p:nvPr>
        </p:nvSpPr>
        <p:spPr/>
        <p:txBody>
          <a:bodyPr/>
          <a:lstStyle/>
          <a:p>
            <a:r>
              <a:rPr lang="en-US" dirty="0"/>
              <a:t>Future  Meetings</a:t>
            </a:r>
          </a:p>
        </p:txBody>
      </p:sp>
      <p:sp>
        <p:nvSpPr>
          <p:cNvPr id="3" name="Content Placeholder 2">
            <a:extLst>
              <a:ext uri="{FF2B5EF4-FFF2-40B4-BE49-F238E27FC236}">
                <a16:creationId xmlns:a16="http://schemas.microsoft.com/office/drawing/2014/main" id="{F885060E-8EAB-3B86-C5AE-91F813745CEE}"/>
              </a:ext>
            </a:extLst>
          </p:cNvPr>
          <p:cNvSpPr>
            <a:spLocks noGrp="1"/>
          </p:cNvSpPr>
          <p:nvPr>
            <p:ph idx="1"/>
          </p:nvPr>
        </p:nvSpPr>
        <p:spPr/>
        <p:txBody>
          <a:bodyPr/>
          <a:lstStyle/>
          <a:p>
            <a:r>
              <a:rPr lang="en-US" strike="sngStrike" dirty="0"/>
              <a:t>February 26, 2024</a:t>
            </a:r>
          </a:p>
          <a:p>
            <a:r>
              <a:rPr lang="en-US" strike="sngStrike" dirty="0"/>
              <a:t>March 25, 2024</a:t>
            </a:r>
          </a:p>
          <a:p>
            <a:r>
              <a:rPr lang="en-US" strike="sngStrike" dirty="0"/>
              <a:t>April 22, 2024</a:t>
            </a:r>
          </a:p>
          <a:p>
            <a:r>
              <a:rPr lang="en-US" strike="sngStrike" dirty="0"/>
              <a:t>May 20, 2024 (3</a:t>
            </a:r>
            <a:r>
              <a:rPr lang="en-US" strike="sngStrike" baseline="30000" dirty="0"/>
              <a:t>rd</a:t>
            </a:r>
            <a:r>
              <a:rPr lang="en-US" strike="sngStrike" dirty="0"/>
              <a:t> Monday)</a:t>
            </a:r>
          </a:p>
          <a:p>
            <a:r>
              <a:rPr lang="en-US" strike="sngStrike" dirty="0"/>
              <a:t>June 24, 2024</a:t>
            </a:r>
          </a:p>
          <a:p>
            <a:r>
              <a:rPr lang="en-US" strike="sngStrike" dirty="0"/>
              <a:t>July 22, 2024</a:t>
            </a:r>
          </a:p>
          <a:p>
            <a:r>
              <a:rPr lang="en-US" strike="sngStrike" dirty="0"/>
              <a:t>August 26, 2024</a:t>
            </a:r>
          </a:p>
          <a:p>
            <a:r>
              <a:rPr lang="en-US" strike="sngStrike" dirty="0"/>
              <a:t>September 23, 2024</a:t>
            </a:r>
          </a:p>
          <a:p>
            <a:r>
              <a:rPr lang="en-US" strike="sngStrike" dirty="0"/>
              <a:t>October 28, 2024</a:t>
            </a:r>
          </a:p>
          <a:p>
            <a:r>
              <a:rPr lang="en-US" dirty="0"/>
              <a:t>November 18, 2024 (3</a:t>
            </a:r>
            <a:r>
              <a:rPr lang="en-US" baseline="30000" dirty="0"/>
              <a:t>rd</a:t>
            </a:r>
            <a:r>
              <a:rPr lang="en-US" dirty="0"/>
              <a:t> Monday)</a:t>
            </a:r>
          </a:p>
          <a:p>
            <a:r>
              <a:rPr lang="en-US" dirty="0"/>
              <a:t>December 16, 2024 (3</a:t>
            </a:r>
            <a:r>
              <a:rPr lang="en-US" baseline="30000" dirty="0"/>
              <a:t>rd</a:t>
            </a:r>
            <a:r>
              <a:rPr lang="en-US" dirty="0"/>
              <a:t> Monday)</a:t>
            </a:r>
          </a:p>
        </p:txBody>
      </p:sp>
      <p:sp>
        <p:nvSpPr>
          <p:cNvPr id="4" name="Text Placeholder 3">
            <a:extLst>
              <a:ext uri="{FF2B5EF4-FFF2-40B4-BE49-F238E27FC236}">
                <a16:creationId xmlns:a16="http://schemas.microsoft.com/office/drawing/2014/main" id="{B84AE373-9949-7828-A3EE-65EC0BE415C4}"/>
              </a:ext>
            </a:extLst>
          </p:cNvPr>
          <p:cNvSpPr>
            <a:spLocks noGrp="1"/>
          </p:cNvSpPr>
          <p:nvPr>
            <p:ph type="body" sz="half" idx="2"/>
          </p:nvPr>
        </p:nvSpPr>
        <p:spPr/>
        <p:txBody>
          <a:bodyPr/>
          <a:lstStyle/>
          <a:p>
            <a:r>
              <a:rPr lang="en-US" sz="1800" dirty="0">
                <a:solidFill>
                  <a:schemeClr val="tx1"/>
                </a:solidFill>
              </a:rPr>
              <a:t>“The creative process involves getting input, making recommendation, getting critical review, getting more input, improving the recommendation, getting more critical review… again and again and again.”</a:t>
            </a:r>
          </a:p>
          <a:p>
            <a:pPr algn="r"/>
            <a:r>
              <a:rPr lang="en-US" sz="1800" dirty="0">
                <a:solidFill>
                  <a:schemeClr val="tx1"/>
                </a:solidFill>
              </a:rPr>
              <a:t>- Author Unknown</a:t>
            </a:r>
          </a:p>
          <a:p>
            <a:endParaRPr lang="en-US" dirty="0"/>
          </a:p>
        </p:txBody>
      </p:sp>
    </p:spTree>
    <p:extLst>
      <p:ext uri="{BB962C8B-B14F-4D97-AF65-F5344CB8AC3E}">
        <p14:creationId xmlns:p14="http://schemas.microsoft.com/office/powerpoint/2010/main" val="382595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28EA-671F-312F-AE06-860A81334435}"/>
              </a:ext>
            </a:extLst>
          </p:cNvPr>
          <p:cNvSpPr>
            <a:spLocks noGrp="1"/>
          </p:cNvSpPr>
          <p:nvPr>
            <p:ph type="ctrTitle"/>
          </p:nvPr>
        </p:nvSpPr>
        <p:spPr>
          <a:xfrm>
            <a:off x="1574006" y="1553543"/>
            <a:ext cx="9043988" cy="1903826"/>
          </a:xfrm>
        </p:spPr>
        <p:txBody>
          <a:bodyPr>
            <a:noAutofit/>
          </a:bodyPr>
          <a:lstStyle/>
          <a:p>
            <a:r>
              <a:rPr lang="en-US" sz="4000" dirty="0"/>
              <a:t>Thank  you  for  sharing  your  input  and  visions  for  our  future!</a:t>
            </a:r>
          </a:p>
        </p:txBody>
      </p:sp>
      <p:sp>
        <p:nvSpPr>
          <p:cNvPr id="3" name="Subtitle 2">
            <a:extLst>
              <a:ext uri="{FF2B5EF4-FFF2-40B4-BE49-F238E27FC236}">
                <a16:creationId xmlns:a16="http://schemas.microsoft.com/office/drawing/2014/main" id="{3BDB208B-1795-0E0D-79E8-C8BAAB28CC14}"/>
              </a:ext>
            </a:extLst>
          </p:cNvPr>
          <p:cNvSpPr>
            <a:spLocks noGrp="1"/>
          </p:cNvSpPr>
          <p:nvPr>
            <p:ph type="subTitle" idx="1"/>
          </p:nvPr>
        </p:nvSpPr>
        <p:spPr>
          <a:xfrm>
            <a:off x="2202387" y="3862698"/>
            <a:ext cx="3893613" cy="2042445"/>
          </a:xfrm>
        </p:spPr>
        <p:txBody>
          <a:bodyPr>
            <a:normAutofit fontScale="92500" lnSpcReduction="10000"/>
          </a:bodyPr>
          <a:lstStyle/>
          <a:p>
            <a:r>
              <a:rPr lang="en-US" dirty="0">
                <a:solidFill>
                  <a:schemeClr val="bg1"/>
                </a:solidFill>
              </a:rPr>
              <a:t>Nate Schacht, Director</a:t>
            </a:r>
          </a:p>
          <a:p>
            <a:r>
              <a:rPr lang="en-US" dirty="0">
                <a:solidFill>
                  <a:schemeClr val="bg1"/>
                </a:solidFill>
              </a:rPr>
              <a:t>Community Development</a:t>
            </a:r>
          </a:p>
          <a:p>
            <a:r>
              <a:rPr lang="en-US" dirty="0">
                <a:solidFill>
                  <a:schemeClr val="bg1"/>
                </a:solidFill>
              </a:rPr>
              <a:t>City of Duncan, Oklahoma</a:t>
            </a:r>
          </a:p>
          <a:p>
            <a:r>
              <a:rPr lang="en-US" dirty="0">
                <a:solidFill>
                  <a:schemeClr val="bg1"/>
                </a:solidFill>
              </a:rPr>
              <a:t>580-251-7715</a:t>
            </a:r>
          </a:p>
          <a:p>
            <a:r>
              <a:rPr lang="en-US" dirty="0">
                <a:solidFill>
                  <a:schemeClr val="bg1"/>
                </a:solidFill>
              </a:rPr>
              <a:t>nschacht@duncanok.gov</a:t>
            </a:r>
          </a:p>
        </p:txBody>
      </p:sp>
      <p:pic>
        <p:nvPicPr>
          <p:cNvPr id="5" name="Picture 4" descr="A logo of a city&#10;&#10;Description automatically generated">
            <a:extLst>
              <a:ext uri="{FF2B5EF4-FFF2-40B4-BE49-F238E27FC236}">
                <a16:creationId xmlns:a16="http://schemas.microsoft.com/office/drawing/2014/main" id="{1398AC34-FF52-6B4E-2689-FA68FF03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692" y="3628535"/>
            <a:ext cx="2510772" cy="2510772"/>
          </a:xfrm>
          <a:prstGeom prst="rect">
            <a:avLst/>
          </a:prstGeom>
          <a:ln>
            <a:solidFill>
              <a:schemeClr val="bg1"/>
            </a:solidFill>
          </a:ln>
        </p:spPr>
      </p:pic>
    </p:spTree>
    <p:extLst>
      <p:ext uri="{BB962C8B-B14F-4D97-AF65-F5344CB8AC3E}">
        <p14:creationId xmlns:p14="http://schemas.microsoft.com/office/powerpoint/2010/main" val="221926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CACF-26FC-7356-3E64-F7C08C20AE6C}"/>
              </a:ext>
            </a:extLst>
          </p:cNvPr>
          <p:cNvSpPr>
            <a:spLocks noGrp="1"/>
          </p:cNvSpPr>
          <p:nvPr>
            <p:ph type="title"/>
          </p:nvPr>
        </p:nvSpPr>
        <p:spPr/>
        <p:txBody>
          <a:bodyPr/>
          <a:lstStyle/>
          <a:p>
            <a:r>
              <a:rPr lang="en-US" dirty="0"/>
              <a:t>Duncan  Heart  &amp;  soul</a:t>
            </a:r>
            <a:br>
              <a:rPr lang="en-US" dirty="0"/>
            </a:br>
            <a:r>
              <a:rPr lang="en-US" dirty="0"/>
              <a:t>Updates</a:t>
            </a:r>
          </a:p>
        </p:txBody>
      </p:sp>
      <p:sp>
        <p:nvSpPr>
          <p:cNvPr id="4" name="Text Placeholder 3">
            <a:extLst>
              <a:ext uri="{FF2B5EF4-FFF2-40B4-BE49-F238E27FC236}">
                <a16:creationId xmlns:a16="http://schemas.microsoft.com/office/drawing/2014/main" id="{57E7EBC2-D91B-9533-62FF-996B3B2DCCE9}"/>
              </a:ext>
            </a:extLst>
          </p:cNvPr>
          <p:cNvSpPr>
            <a:spLocks noGrp="1"/>
          </p:cNvSpPr>
          <p:nvPr>
            <p:ph type="body" sz="half" idx="2"/>
          </p:nvPr>
        </p:nvSpPr>
        <p:spPr/>
        <p:txBody>
          <a:bodyPr>
            <a:normAutofit/>
          </a:bodyPr>
          <a:lstStyle/>
          <a:p>
            <a:r>
              <a:rPr lang="en-US" sz="1800" dirty="0">
                <a:solidFill>
                  <a:schemeClr val="tx1"/>
                </a:solidFill>
              </a:rPr>
              <a:t>“We believe the strength of every community lies in the hands and hearts of the people who live there.”</a:t>
            </a:r>
          </a:p>
          <a:p>
            <a:pPr algn="r"/>
            <a:r>
              <a:rPr lang="en-US" sz="1800" dirty="0">
                <a:solidFill>
                  <a:schemeClr val="tx1"/>
                </a:solidFill>
              </a:rPr>
              <a:t>- Duncan Heart and Soul</a:t>
            </a:r>
          </a:p>
        </p:txBody>
      </p:sp>
      <p:sp>
        <p:nvSpPr>
          <p:cNvPr id="5" name="Content Placeholder 2">
            <a:extLst>
              <a:ext uri="{FF2B5EF4-FFF2-40B4-BE49-F238E27FC236}">
                <a16:creationId xmlns:a16="http://schemas.microsoft.com/office/drawing/2014/main" id="{5A240A64-B517-E32F-619D-E63AC9772DE5}"/>
              </a:ext>
            </a:extLst>
          </p:cNvPr>
          <p:cNvSpPr txBox="1">
            <a:spLocks/>
          </p:cNvSpPr>
          <p:nvPr/>
        </p:nvSpPr>
        <p:spPr>
          <a:xfrm>
            <a:off x="6736080" y="804672"/>
            <a:ext cx="4815840" cy="56945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b="1" dirty="0"/>
          </a:p>
          <a:p>
            <a:endParaRPr lang="en-US" b="1" dirty="0"/>
          </a:p>
          <a:p>
            <a:endParaRPr lang="en-US" b="1" dirty="0"/>
          </a:p>
          <a:p>
            <a:pPr marL="0" indent="0">
              <a:spcBef>
                <a:spcPts val="0"/>
              </a:spcBef>
              <a:buNone/>
            </a:pPr>
            <a:endParaRPr lang="en-US" b="1" dirty="0"/>
          </a:p>
          <a:p>
            <a:pPr marL="0" indent="0">
              <a:spcBef>
                <a:spcPts val="0"/>
              </a:spcBef>
              <a:buNone/>
            </a:pPr>
            <a:endParaRPr lang="en-US" sz="800" b="1" dirty="0"/>
          </a:p>
          <a:p>
            <a:pPr marL="0" indent="0" algn="ctr">
              <a:spcBef>
                <a:spcPts val="0"/>
              </a:spcBef>
              <a:buNone/>
            </a:pPr>
            <a:endParaRPr lang="en-US" sz="2200" b="1" dirty="0"/>
          </a:p>
          <a:p>
            <a:pPr marL="0" indent="0">
              <a:buFont typeface="Arial" panose="020B0604020202020204" pitchFamily="34" charset="0"/>
              <a:buNone/>
            </a:pPr>
            <a:endParaRPr lang="en-US" dirty="0"/>
          </a:p>
        </p:txBody>
      </p:sp>
      <p:pic>
        <p:nvPicPr>
          <p:cNvPr id="8" name="Content Placeholder 7" descr="A colorful logo with text&#10;&#10;Description automatically generated">
            <a:extLst>
              <a:ext uri="{FF2B5EF4-FFF2-40B4-BE49-F238E27FC236}">
                <a16:creationId xmlns:a16="http://schemas.microsoft.com/office/drawing/2014/main" id="{EBA8AF0E-7A8B-5651-B209-38DEA1368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9637" y="350377"/>
            <a:ext cx="5792842" cy="3258474"/>
          </a:xfrm>
          <a:ln>
            <a:solidFill>
              <a:schemeClr val="tx1"/>
            </a:solidFill>
          </a:ln>
        </p:spPr>
      </p:pic>
      <p:sp>
        <p:nvSpPr>
          <p:cNvPr id="3" name="TextBox 2">
            <a:extLst>
              <a:ext uri="{FF2B5EF4-FFF2-40B4-BE49-F238E27FC236}">
                <a16:creationId xmlns:a16="http://schemas.microsoft.com/office/drawing/2014/main" id="{22CACF64-6BAE-4FF3-598D-C4F553D20EFC}"/>
              </a:ext>
            </a:extLst>
          </p:cNvPr>
          <p:cNvSpPr txBox="1"/>
          <p:nvPr/>
        </p:nvSpPr>
        <p:spPr>
          <a:xfrm>
            <a:off x="6238430" y="3768695"/>
            <a:ext cx="5792842" cy="2800767"/>
          </a:xfrm>
          <a:prstGeom prst="rect">
            <a:avLst/>
          </a:prstGeom>
          <a:noFill/>
        </p:spPr>
        <p:txBody>
          <a:bodyPr wrap="square" rtlCol="0">
            <a:spAutoFit/>
          </a:bodyPr>
          <a:lstStyle/>
          <a:p>
            <a:r>
              <a:rPr lang="en-US" sz="1600" dirty="0"/>
              <a:t>What do you LOVE about Duncan?  </a:t>
            </a:r>
          </a:p>
          <a:p>
            <a:r>
              <a:rPr lang="en-US" sz="1600" dirty="0"/>
              <a:t>Why does this matter to YOUU?  </a:t>
            </a:r>
          </a:p>
          <a:p>
            <a:r>
              <a:rPr lang="en-US" sz="1600" dirty="0"/>
              <a:t>How can this improve the quality of life in Duncan?</a:t>
            </a:r>
          </a:p>
          <a:p>
            <a:endParaRPr lang="en-US" sz="1600" dirty="0"/>
          </a:p>
          <a:p>
            <a:r>
              <a:rPr lang="en-US" sz="1600" dirty="0"/>
              <a:t>What do you wish we had in Duncan?</a:t>
            </a:r>
          </a:p>
          <a:p>
            <a:r>
              <a:rPr lang="en-US" sz="1600" dirty="0"/>
              <a:t>Why do you wish we had it?</a:t>
            </a:r>
          </a:p>
          <a:p>
            <a:r>
              <a:rPr lang="en-US" sz="1600" dirty="0"/>
              <a:t>How will that impact the quality of life in Duncan?</a:t>
            </a:r>
          </a:p>
          <a:p>
            <a:endParaRPr lang="en-US" sz="1600" dirty="0"/>
          </a:p>
          <a:p>
            <a:r>
              <a:rPr lang="en-US" sz="1600" dirty="0"/>
              <a:t>What do you want to see in the future?</a:t>
            </a:r>
          </a:p>
          <a:p>
            <a:r>
              <a:rPr lang="en-US" sz="1600" dirty="0"/>
              <a:t>Why would you like to see it?</a:t>
            </a:r>
          </a:p>
          <a:p>
            <a:r>
              <a:rPr lang="en-US" sz="1600" dirty="0"/>
              <a:t>How do you think that would improve the quality of life in Duncan?</a:t>
            </a:r>
          </a:p>
        </p:txBody>
      </p:sp>
    </p:spTree>
    <p:extLst>
      <p:ext uri="{BB962C8B-B14F-4D97-AF65-F5344CB8AC3E}">
        <p14:creationId xmlns:p14="http://schemas.microsoft.com/office/powerpoint/2010/main" val="3865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A20-1C7F-F68C-021A-1DF64C051664}"/>
              </a:ext>
            </a:extLst>
          </p:cNvPr>
          <p:cNvSpPr>
            <a:spLocks noGrp="1"/>
          </p:cNvSpPr>
          <p:nvPr>
            <p:ph type="title"/>
          </p:nvPr>
        </p:nvSpPr>
        <p:spPr/>
        <p:txBody>
          <a:bodyPr/>
          <a:lstStyle/>
          <a:p>
            <a:r>
              <a:rPr lang="en-US" dirty="0">
                <a:solidFill>
                  <a:schemeClr val="tx1"/>
                </a:solidFill>
              </a:rPr>
              <a:t>Recap</a:t>
            </a:r>
            <a:br>
              <a:rPr lang="en-US" dirty="0">
                <a:solidFill>
                  <a:schemeClr val="tx1"/>
                </a:solidFill>
              </a:rPr>
            </a:br>
            <a:r>
              <a:rPr lang="en-US" dirty="0">
                <a:solidFill>
                  <a:schemeClr val="tx1"/>
                </a:solidFill>
              </a:rPr>
              <a:t>September 23, 2024</a:t>
            </a:r>
          </a:p>
        </p:txBody>
      </p:sp>
      <p:sp>
        <p:nvSpPr>
          <p:cNvPr id="3" name="Content Placeholder 2">
            <a:extLst>
              <a:ext uri="{FF2B5EF4-FFF2-40B4-BE49-F238E27FC236}">
                <a16:creationId xmlns:a16="http://schemas.microsoft.com/office/drawing/2014/main" id="{EC53BC30-0F33-C119-EA6E-E31574BF3322}"/>
              </a:ext>
            </a:extLst>
          </p:cNvPr>
          <p:cNvSpPr>
            <a:spLocks noGrp="1"/>
          </p:cNvSpPr>
          <p:nvPr>
            <p:ph idx="1"/>
          </p:nvPr>
        </p:nvSpPr>
        <p:spPr>
          <a:xfrm>
            <a:off x="6544491" y="365760"/>
            <a:ext cx="5007429" cy="6270171"/>
          </a:xfrm>
        </p:spPr>
        <p:txBody>
          <a:bodyPr>
            <a:normAutofit lnSpcReduction="10000"/>
          </a:bodyPr>
          <a:lstStyle/>
          <a:p>
            <a:pPr marL="0" indent="0">
              <a:spcBef>
                <a:spcPts val="0"/>
              </a:spcBef>
              <a:buNone/>
            </a:pPr>
            <a:r>
              <a:rPr lang="en-US" b="1" dirty="0"/>
              <a:t>Duncan Heart and Soul</a:t>
            </a:r>
          </a:p>
          <a:p>
            <a:pPr>
              <a:spcBef>
                <a:spcPts val="0"/>
              </a:spcBef>
            </a:pPr>
            <a:r>
              <a:rPr lang="en-US" sz="1800" dirty="0"/>
              <a:t>Ward meetings have been completed – looking to establish Ward Ambassadors to serve as community liaisons</a:t>
            </a:r>
          </a:p>
          <a:p>
            <a:pPr>
              <a:spcBef>
                <a:spcPts val="0"/>
              </a:spcBef>
            </a:pPr>
            <a:r>
              <a:rPr lang="en-US" sz="1800" dirty="0"/>
              <a:t>Beginning next phase – story telling and gathering</a:t>
            </a:r>
          </a:p>
          <a:p>
            <a:pPr>
              <a:spcBef>
                <a:spcPts val="0"/>
              </a:spcBef>
            </a:pPr>
            <a:endParaRPr lang="en-US" sz="1800" dirty="0">
              <a:solidFill>
                <a:srgbClr val="FF0000"/>
              </a:solidFill>
            </a:endParaRPr>
          </a:p>
          <a:p>
            <a:pPr marL="0" indent="0">
              <a:spcBef>
                <a:spcPts val="0"/>
              </a:spcBef>
              <a:buNone/>
            </a:pPr>
            <a:r>
              <a:rPr lang="en-US" b="1" dirty="0"/>
              <a:t>Parks and Recreation</a:t>
            </a:r>
          </a:p>
          <a:p>
            <a:pPr>
              <a:spcBef>
                <a:spcPts val="0"/>
              </a:spcBef>
            </a:pPr>
            <a:r>
              <a:rPr lang="en-US" sz="1800" dirty="0"/>
              <a:t>Aquatic Center – partnership with City, DPS, and Simmons Center</a:t>
            </a:r>
          </a:p>
          <a:p>
            <a:pPr>
              <a:spcBef>
                <a:spcPts val="0"/>
              </a:spcBef>
            </a:pPr>
            <a:r>
              <a:rPr lang="en-US" sz="1800" dirty="0"/>
              <a:t>Lake improvements and equipment rentals</a:t>
            </a:r>
          </a:p>
          <a:p>
            <a:pPr>
              <a:spcBef>
                <a:spcPts val="0"/>
              </a:spcBef>
            </a:pPr>
            <a:r>
              <a:rPr lang="en-US" sz="1800" dirty="0"/>
              <a:t>ADA improvements – access to equipment and locations</a:t>
            </a:r>
          </a:p>
          <a:p>
            <a:pPr>
              <a:spcBef>
                <a:spcPts val="0"/>
              </a:spcBef>
            </a:pPr>
            <a:r>
              <a:rPr lang="en-US" sz="1800" dirty="0"/>
              <a:t>Community gardens, beautification, and landscaping</a:t>
            </a:r>
          </a:p>
          <a:p>
            <a:pPr>
              <a:spcBef>
                <a:spcPts val="0"/>
              </a:spcBef>
            </a:pPr>
            <a:endParaRPr lang="en-US" sz="1800" dirty="0">
              <a:solidFill>
                <a:srgbClr val="FF0000"/>
              </a:solidFill>
            </a:endParaRPr>
          </a:p>
          <a:p>
            <a:pPr marL="0" indent="0">
              <a:spcBef>
                <a:spcPts val="0"/>
              </a:spcBef>
              <a:buNone/>
            </a:pPr>
            <a:r>
              <a:rPr lang="en-US" b="1" dirty="0"/>
              <a:t>Environment</a:t>
            </a:r>
          </a:p>
          <a:p>
            <a:pPr>
              <a:spcBef>
                <a:spcPts val="0"/>
              </a:spcBef>
            </a:pPr>
            <a:r>
              <a:rPr lang="en-US" sz="1800" dirty="0"/>
              <a:t>Hwy 81 is alternative fuel corridor</a:t>
            </a:r>
          </a:p>
          <a:p>
            <a:pPr>
              <a:spcBef>
                <a:spcPts val="0"/>
              </a:spcBef>
            </a:pPr>
            <a:r>
              <a:rPr lang="en-US" sz="1800" dirty="0"/>
              <a:t>Prioritize energy production and use</a:t>
            </a:r>
          </a:p>
          <a:p>
            <a:pPr>
              <a:spcBef>
                <a:spcPts val="0"/>
              </a:spcBef>
            </a:pPr>
            <a:r>
              <a:rPr lang="en-US" sz="1800" dirty="0"/>
              <a:t>Address energy consumption of crypto-currency</a:t>
            </a:r>
          </a:p>
          <a:p>
            <a:pPr>
              <a:spcBef>
                <a:spcPts val="0"/>
              </a:spcBef>
            </a:pPr>
            <a:r>
              <a:rPr lang="en-US" sz="1800" dirty="0"/>
              <a:t>Promote wildflower designation</a:t>
            </a:r>
          </a:p>
          <a:p>
            <a:pPr>
              <a:spcBef>
                <a:spcPts val="0"/>
              </a:spcBef>
            </a:pPr>
            <a:r>
              <a:rPr lang="en-US" sz="1800" dirty="0"/>
              <a:t>Become Tree City, Butterfly Community</a:t>
            </a:r>
          </a:p>
          <a:p>
            <a:pPr>
              <a:spcBef>
                <a:spcPts val="0"/>
              </a:spcBef>
            </a:pPr>
            <a:r>
              <a:rPr lang="en-US" sz="1800" dirty="0"/>
              <a:t>Work with OSU and DPS on education/stewardship</a:t>
            </a:r>
          </a:p>
          <a:p>
            <a:pPr marL="0" indent="0">
              <a:spcBef>
                <a:spcPts val="0"/>
              </a:spcBef>
              <a:buNone/>
            </a:pPr>
            <a:endParaRPr lang="en-US" sz="1800" dirty="0">
              <a:solidFill>
                <a:srgbClr val="FF0000"/>
              </a:solidFill>
            </a:endParaRPr>
          </a:p>
        </p:txBody>
      </p:sp>
      <p:sp>
        <p:nvSpPr>
          <p:cNvPr id="4" name="Text Placeholder 3">
            <a:extLst>
              <a:ext uri="{FF2B5EF4-FFF2-40B4-BE49-F238E27FC236}">
                <a16:creationId xmlns:a16="http://schemas.microsoft.com/office/drawing/2014/main" id="{426E38D6-7D2D-75B5-E8EC-77516BCEAC61}"/>
              </a:ext>
            </a:extLst>
          </p:cNvPr>
          <p:cNvSpPr>
            <a:spLocks noGrp="1"/>
          </p:cNvSpPr>
          <p:nvPr>
            <p:ph type="body" sz="half" idx="2"/>
          </p:nvPr>
        </p:nvSpPr>
        <p:spPr/>
        <p:txBody>
          <a:bodyPr>
            <a:normAutofit/>
          </a:bodyPr>
          <a:lstStyle/>
          <a:p>
            <a:r>
              <a:rPr lang="en-US" sz="1800" dirty="0">
                <a:solidFill>
                  <a:schemeClr val="tx1"/>
                </a:solidFill>
              </a:rPr>
              <a:t>“Those who tell the stories rule the world.”</a:t>
            </a:r>
          </a:p>
          <a:p>
            <a:pPr algn="r"/>
            <a:r>
              <a:rPr lang="en-US" sz="1800" dirty="0">
                <a:solidFill>
                  <a:schemeClr val="tx1"/>
                </a:solidFill>
              </a:rPr>
              <a:t>- Hopi American Indian Proverb</a:t>
            </a:r>
          </a:p>
        </p:txBody>
      </p:sp>
    </p:spTree>
    <p:extLst>
      <p:ext uri="{BB962C8B-B14F-4D97-AF65-F5344CB8AC3E}">
        <p14:creationId xmlns:p14="http://schemas.microsoft.com/office/powerpoint/2010/main" val="24485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9B2C-011A-BB45-8E68-2546FFB8AABF}"/>
              </a:ext>
            </a:extLst>
          </p:cNvPr>
          <p:cNvSpPr>
            <a:spLocks noGrp="1"/>
          </p:cNvSpPr>
          <p:nvPr>
            <p:ph type="title"/>
          </p:nvPr>
        </p:nvSpPr>
        <p:spPr>
          <a:xfrm>
            <a:off x="4260420" y="426307"/>
            <a:ext cx="3671159" cy="599188"/>
          </a:xfrm>
        </p:spPr>
        <p:txBody>
          <a:bodyPr>
            <a:normAutofit fontScale="90000"/>
          </a:bodyPr>
          <a:lstStyle/>
          <a:p>
            <a:r>
              <a:rPr lang="en-US" dirty="0"/>
              <a:t>Draft  version</a:t>
            </a:r>
          </a:p>
        </p:txBody>
      </p:sp>
      <p:pic>
        <p:nvPicPr>
          <p:cNvPr id="6" name="Picture 5" descr="A document with text and images&#10;&#10;Description automatically generated">
            <a:extLst>
              <a:ext uri="{FF2B5EF4-FFF2-40B4-BE49-F238E27FC236}">
                <a16:creationId xmlns:a16="http://schemas.microsoft.com/office/drawing/2014/main" id="{3BE43969-C7C1-3EE3-616B-FD24489BF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60" y="1477526"/>
            <a:ext cx="3635968" cy="4730994"/>
          </a:xfrm>
          <a:prstGeom prst="rect">
            <a:avLst/>
          </a:prstGeom>
          <a:ln>
            <a:solidFill>
              <a:schemeClr val="tx1"/>
            </a:solidFill>
          </a:ln>
        </p:spPr>
      </p:pic>
      <p:pic>
        <p:nvPicPr>
          <p:cNvPr id="8" name="Picture 7" descr="A close-up of a document&#10;&#10;Description automatically generated">
            <a:extLst>
              <a:ext uri="{FF2B5EF4-FFF2-40B4-BE49-F238E27FC236}">
                <a16:creationId xmlns:a16="http://schemas.microsoft.com/office/drawing/2014/main" id="{C89AE33B-9864-806E-1DDA-2B054DC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013" y="1477526"/>
            <a:ext cx="3649971" cy="4730994"/>
          </a:xfrm>
          <a:prstGeom prst="rect">
            <a:avLst/>
          </a:prstGeom>
          <a:ln>
            <a:solidFill>
              <a:schemeClr val="tx1"/>
            </a:solidFill>
          </a:ln>
        </p:spPr>
      </p:pic>
      <p:pic>
        <p:nvPicPr>
          <p:cNvPr id="10" name="Picture 9" descr="A document with text on it&#10;&#10;Description automatically generated">
            <a:extLst>
              <a:ext uri="{FF2B5EF4-FFF2-40B4-BE49-F238E27FC236}">
                <a16:creationId xmlns:a16="http://schemas.microsoft.com/office/drawing/2014/main" id="{6E2AFE02-193A-A830-0275-12739B76D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414" y="1477526"/>
            <a:ext cx="3639226" cy="4730994"/>
          </a:xfrm>
          <a:prstGeom prst="rect">
            <a:avLst/>
          </a:prstGeom>
          <a:ln>
            <a:solidFill>
              <a:schemeClr val="tx1"/>
            </a:solidFill>
          </a:ln>
        </p:spPr>
      </p:pic>
    </p:spTree>
    <p:extLst>
      <p:ext uri="{BB962C8B-B14F-4D97-AF65-F5344CB8AC3E}">
        <p14:creationId xmlns:p14="http://schemas.microsoft.com/office/powerpoint/2010/main" val="26509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092B-28E0-8947-C46F-CD367EA39B53}"/>
              </a:ext>
            </a:extLst>
          </p:cNvPr>
          <p:cNvSpPr>
            <a:spLocks noGrp="1"/>
          </p:cNvSpPr>
          <p:nvPr>
            <p:ph type="title"/>
          </p:nvPr>
        </p:nvSpPr>
        <p:spPr>
          <a:xfrm>
            <a:off x="804672" y="913173"/>
            <a:ext cx="4486656" cy="1141497"/>
          </a:xfrm>
        </p:spPr>
        <p:txBody>
          <a:bodyPr/>
          <a:lstStyle/>
          <a:p>
            <a:r>
              <a:rPr lang="en-US" dirty="0"/>
              <a:t>Social  Services</a:t>
            </a:r>
          </a:p>
        </p:txBody>
      </p:sp>
      <p:sp>
        <p:nvSpPr>
          <p:cNvPr id="4" name="Text Placeholder 3">
            <a:extLst>
              <a:ext uri="{FF2B5EF4-FFF2-40B4-BE49-F238E27FC236}">
                <a16:creationId xmlns:a16="http://schemas.microsoft.com/office/drawing/2014/main" id="{2575E488-1B49-93D7-7C76-34EF87BAEDC1}"/>
              </a:ext>
            </a:extLst>
          </p:cNvPr>
          <p:cNvSpPr>
            <a:spLocks noGrp="1"/>
          </p:cNvSpPr>
          <p:nvPr>
            <p:ph type="body" sz="half" idx="2"/>
          </p:nvPr>
        </p:nvSpPr>
        <p:spPr>
          <a:xfrm>
            <a:off x="804672" y="2358639"/>
            <a:ext cx="4486656" cy="3385315"/>
          </a:xfrm>
        </p:spPr>
        <p:txBody>
          <a:bodyPr>
            <a:noAutofit/>
          </a:bodyPr>
          <a:lstStyle/>
          <a:p>
            <a:pPr marL="0" marR="0" algn="l">
              <a:lnSpc>
                <a:spcPct val="115000"/>
              </a:lnSpc>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Strive to be a community known for safeguarding the well-being of children, supporting and protecting vulnerable older adults and persons with disabilities, improve mental health therapy and wellness, and committing to diversity, equity and inclusion while being committed to continuous quality improvement.</a:t>
            </a:r>
          </a:p>
        </p:txBody>
      </p:sp>
      <p:sp>
        <p:nvSpPr>
          <p:cNvPr id="5" name="Content Placeholder 2">
            <a:extLst>
              <a:ext uri="{FF2B5EF4-FFF2-40B4-BE49-F238E27FC236}">
                <a16:creationId xmlns:a16="http://schemas.microsoft.com/office/drawing/2014/main" id="{88614FB8-50FD-9485-0DD8-21DD4797EEAB}"/>
              </a:ext>
            </a:extLst>
          </p:cNvPr>
          <p:cNvSpPr txBox="1">
            <a:spLocks/>
          </p:cNvSpPr>
          <p:nvPr/>
        </p:nvSpPr>
        <p:spPr>
          <a:xfrm>
            <a:off x="6736080" y="324739"/>
            <a:ext cx="4815840" cy="62982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None/>
            </a:pPr>
            <a:r>
              <a:rPr lang="en-US" b="1" dirty="0"/>
              <a:t>Social Services Categories</a:t>
            </a:r>
          </a:p>
          <a:p>
            <a:pPr>
              <a:spcBef>
                <a:spcPts val="0"/>
              </a:spcBef>
            </a:pPr>
            <a:r>
              <a:rPr lang="en-US" dirty="0"/>
              <a:t>Administration and Management</a:t>
            </a:r>
          </a:p>
          <a:p>
            <a:pPr>
              <a:spcBef>
                <a:spcPts val="0"/>
              </a:spcBef>
            </a:pPr>
            <a:r>
              <a:rPr lang="en-US" dirty="0"/>
              <a:t>Advocacy and Community Organizing</a:t>
            </a:r>
          </a:p>
          <a:p>
            <a:pPr>
              <a:spcBef>
                <a:spcPts val="0"/>
              </a:spcBef>
            </a:pPr>
            <a:r>
              <a:rPr lang="en-US" dirty="0"/>
              <a:t>Aging Advocacy</a:t>
            </a:r>
          </a:p>
          <a:p>
            <a:pPr>
              <a:spcBef>
                <a:spcPts val="0"/>
              </a:spcBef>
            </a:pPr>
            <a:r>
              <a:rPr lang="en-US" dirty="0"/>
              <a:t>Child Care and Welfare</a:t>
            </a:r>
          </a:p>
          <a:p>
            <a:pPr>
              <a:spcBef>
                <a:spcPts val="0"/>
              </a:spcBef>
            </a:pPr>
            <a:r>
              <a:rPr lang="en-US" dirty="0"/>
              <a:t>Developmental Disabilities</a:t>
            </a:r>
          </a:p>
          <a:p>
            <a:pPr>
              <a:spcBef>
                <a:spcPts val="0"/>
              </a:spcBef>
            </a:pPr>
            <a:r>
              <a:rPr lang="en-US" dirty="0"/>
              <a:t>Financial Assistance Services</a:t>
            </a:r>
          </a:p>
          <a:p>
            <a:pPr>
              <a:spcBef>
                <a:spcPts val="0"/>
              </a:spcBef>
            </a:pPr>
            <a:r>
              <a:rPr lang="en-US" dirty="0"/>
              <a:t>Food and Nutrition Programs</a:t>
            </a:r>
          </a:p>
          <a:p>
            <a:pPr>
              <a:spcBef>
                <a:spcPts val="0"/>
              </a:spcBef>
            </a:pPr>
            <a:r>
              <a:rPr lang="en-US" dirty="0"/>
              <a:t>Health Care</a:t>
            </a:r>
          </a:p>
          <a:p>
            <a:pPr>
              <a:spcBef>
                <a:spcPts val="0"/>
              </a:spcBef>
            </a:pPr>
            <a:r>
              <a:rPr lang="en-US" dirty="0"/>
              <a:t>International Social Work</a:t>
            </a:r>
          </a:p>
          <a:p>
            <a:pPr>
              <a:spcBef>
                <a:spcPts val="0"/>
              </a:spcBef>
            </a:pPr>
            <a:r>
              <a:rPr lang="en-US" dirty="0"/>
              <a:t>Justice and Corrections</a:t>
            </a:r>
          </a:p>
          <a:p>
            <a:pPr>
              <a:spcBef>
                <a:spcPts val="0"/>
              </a:spcBef>
            </a:pPr>
            <a:r>
              <a:rPr lang="en-US" dirty="0"/>
              <a:t>Mental health and Clinical Social Work</a:t>
            </a:r>
          </a:p>
          <a:p>
            <a:pPr>
              <a:spcBef>
                <a:spcPts val="0"/>
              </a:spcBef>
            </a:pPr>
            <a:r>
              <a:rPr lang="en-US" dirty="0"/>
              <a:t>Mental Health and Substance Use </a:t>
            </a:r>
          </a:p>
          <a:p>
            <a:pPr>
              <a:spcBef>
                <a:spcPts val="0"/>
              </a:spcBef>
            </a:pPr>
            <a:endParaRPr lang="en-US" dirty="0"/>
          </a:p>
          <a:p>
            <a:pPr>
              <a:spcBef>
                <a:spcPts val="0"/>
              </a:spcBef>
            </a:pPr>
            <a:endParaRPr lang="en-US" dirty="0">
              <a:solidFill>
                <a:srgbClr val="FF0000"/>
              </a:solidFill>
            </a:endParaRPr>
          </a:p>
          <a:p>
            <a:pPr marL="0" indent="0">
              <a:spcBef>
                <a:spcPts val="0"/>
              </a:spcBef>
              <a:buNone/>
            </a:pPr>
            <a:endParaRPr lang="en-US" dirty="0">
              <a:solidFill>
                <a:srgbClr val="FF0000"/>
              </a:solidFill>
            </a:endParaRPr>
          </a:p>
        </p:txBody>
      </p:sp>
    </p:spTree>
    <p:extLst>
      <p:ext uri="{BB962C8B-B14F-4D97-AF65-F5344CB8AC3E}">
        <p14:creationId xmlns:p14="http://schemas.microsoft.com/office/powerpoint/2010/main" val="373911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092B-28E0-8947-C46F-CD367EA39B53}"/>
              </a:ext>
            </a:extLst>
          </p:cNvPr>
          <p:cNvSpPr>
            <a:spLocks noGrp="1"/>
          </p:cNvSpPr>
          <p:nvPr>
            <p:ph type="title"/>
          </p:nvPr>
        </p:nvSpPr>
        <p:spPr>
          <a:xfrm>
            <a:off x="804672" y="913173"/>
            <a:ext cx="4486656" cy="1141497"/>
          </a:xfrm>
        </p:spPr>
        <p:txBody>
          <a:bodyPr/>
          <a:lstStyle/>
          <a:p>
            <a:r>
              <a:rPr lang="en-US" dirty="0"/>
              <a:t>Social  services</a:t>
            </a:r>
          </a:p>
        </p:txBody>
      </p:sp>
      <p:sp>
        <p:nvSpPr>
          <p:cNvPr id="4" name="Text Placeholder 3">
            <a:extLst>
              <a:ext uri="{FF2B5EF4-FFF2-40B4-BE49-F238E27FC236}">
                <a16:creationId xmlns:a16="http://schemas.microsoft.com/office/drawing/2014/main" id="{2575E488-1B49-93D7-7C76-34EF87BAEDC1}"/>
              </a:ext>
            </a:extLst>
          </p:cNvPr>
          <p:cNvSpPr>
            <a:spLocks noGrp="1"/>
          </p:cNvSpPr>
          <p:nvPr>
            <p:ph type="body" sz="half" idx="2"/>
          </p:nvPr>
        </p:nvSpPr>
        <p:spPr>
          <a:xfrm>
            <a:off x="804672" y="2358639"/>
            <a:ext cx="4486656" cy="3385315"/>
          </a:xfrm>
        </p:spPr>
        <p:txBody>
          <a:bodyPr>
            <a:noAutofit/>
          </a:bodyPr>
          <a:lstStyle/>
          <a:p>
            <a:pPr marL="0" marR="0" algn="l">
              <a:lnSpc>
                <a:spcPct val="115000"/>
              </a:lnSpc>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Strive to be a community known for safeguarding the well-being of children, supporting and protecting vulnerable older adults and persons with disabilities, improve mental health therapy and wellness, and committing to diversity, equity and inclusion while being committed to continuous quality improvement.</a:t>
            </a:r>
          </a:p>
        </p:txBody>
      </p:sp>
      <p:sp>
        <p:nvSpPr>
          <p:cNvPr id="5" name="Content Placeholder 2">
            <a:extLst>
              <a:ext uri="{FF2B5EF4-FFF2-40B4-BE49-F238E27FC236}">
                <a16:creationId xmlns:a16="http://schemas.microsoft.com/office/drawing/2014/main" id="{88614FB8-50FD-9485-0DD8-21DD4797EEAB}"/>
              </a:ext>
            </a:extLst>
          </p:cNvPr>
          <p:cNvSpPr txBox="1">
            <a:spLocks/>
          </p:cNvSpPr>
          <p:nvPr/>
        </p:nvSpPr>
        <p:spPr>
          <a:xfrm>
            <a:off x="6736080" y="324739"/>
            <a:ext cx="4815840" cy="62982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t>Objectives to Consider:</a:t>
            </a:r>
          </a:p>
          <a:p>
            <a:pPr>
              <a:spcBef>
                <a:spcPts val="0"/>
              </a:spcBef>
            </a:pPr>
            <a:r>
              <a:rPr lang="en-US" dirty="0"/>
              <a:t>Safeguarding the well-being of children – create safe environments, promote communication, identify risks, intervention practices, proper reporting systems, involve children in decisions.</a:t>
            </a:r>
          </a:p>
          <a:p>
            <a:pPr>
              <a:spcBef>
                <a:spcPts val="0"/>
              </a:spcBef>
            </a:pPr>
            <a:r>
              <a:rPr lang="en-US" dirty="0"/>
              <a:t>Protect vulnerable older adults and persons with disabilities – advocate for equal opportunities, create opportunities for success, provide local support system, and advocate and empower this group.</a:t>
            </a:r>
          </a:p>
          <a:p>
            <a:pPr>
              <a:spcBef>
                <a:spcPts val="0"/>
              </a:spcBef>
            </a:pPr>
            <a:r>
              <a:rPr lang="en-US" dirty="0"/>
              <a:t>Improve mental health communitywide – educate to understand and reduce stigma, raise awareness and implement early screening/detection, encourage physical activity, and encourage social opportunities and activities.</a:t>
            </a:r>
          </a:p>
          <a:p>
            <a:pPr>
              <a:spcBef>
                <a:spcPts val="0"/>
              </a:spcBef>
            </a:pPr>
            <a:endParaRPr lang="en-US" dirty="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14519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092B-28E0-8947-C46F-CD367EA39B53}"/>
              </a:ext>
            </a:extLst>
          </p:cNvPr>
          <p:cNvSpPr>
            <a:spLocks noGrp="1"/>
          </p:cNvSpPr>
          <p:nvPr>
            <p:ph type="title"/>
          </p:nvPr>
        </p:nvSpPr>
        <p:spPr>
          <a:xfrm>
            <a:off x="804672" y="913173"/>
            <a:ext cx="4486656" cy="1141497"/>
          </a:xfrm>
        </p:spPr>
        <p:txBody>
          <a:bodyPr/>
          <a:lstStyle/>
          <a:p>
            <a:r>
              <a:rPr lang="en-US" dirty="0"/>
              <a:t>Health  and  nutrition</a:t>
            </a:r>
          </a:p>
        </p:txBody>
      </p:sp>
      <p:sp>
        <p:nvSpPr>
          <p:cNvPr id="4" name="Text Placeholder 3">
            <a:extLst>
              <a:ext uri="{FF2B5EF4-FFF2-40B4-BE49-F238E27FC236}">
                <a16:creationId xmlns:a16="http://schemas.microsoft.com/office/drawing/2014/main" id="{2575E488-1B49-93D7-7C76-34EF87BAEDC1}"/>
              </a:ext>
            </a:extLst>
          </p:cNvPr>
          <p:cNvSpPr>
            <a:spLocks noGrp="1"/>
          </p:cNvSpPr>
          <p:nvPr>
            <p:ph type="body" sz="half" idx="2"/>
          </p:nvPr>
        </p:nvSpPr>
        <p:spPr>
          <a:xfrm>
            <a:off x="804672" y="2358639"/>
            <a:ext cx="4486656" cy="3385315"/>
          </a:xfrm>
        </p:spPr>
        <p:txBody>
          <a:bodyPr>
            <a:noAutofit/>
          </a:bodyPr>
          <a:lstStyle/>
          <a:p>
            <a:pPr marL="0" marR="0" algn="l">
              <a:lnSpc>
                <a:spcPct val="115000"/>
              </a:lnSpc>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Foster innovative partnership to ensure all community members have access to health, nutrition, wellness, and family strengthening resources while addressing health inequities through education, healthcare access, and advocate to improve the overall physical health, mental health, and wellness of the community.</a:t>
            </a:r>
          </a:p>
        </p:txBody>
      </p:sp>
      <p:sp>
        <p:nvSpPr>
          <p:cNvPr id="5" name="Content Placeholder 2">
            <a:extLst>
              <a:ext uri="{FF2B5EF4-FFF2-40B4-BE49-F238E27FC236}">
                <a16:creationId xmlns:a16="http://schemas.microsoft.com/office/drawing/2014/main" id="{88614FB8-50FD-9485-0DD8-21DD4797EEAB}"/>
              </a:ext>
            </a:extLst>
          </p:cNvPr>
          <p:cNvSpPr txBox="1">
            <a:spLocks/>
          </p:cNvSpPr>
          <p:nvPr/>
        </p:nvSpPr>
        <p:spPr>
          <a:xfrm>
            <a:off x="6736080" y="324739"/>
            <a:ext cx="4815840" cy="62982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t>Health Programs and Initiatives:</a:t>
            </a:r>
          </a:p>
          <a:p>
            <a:pPr>
              <a:spcBef>
                <a:spcPts val="0"/>
              </a:spcBef>
            </a:pPr>
            <a:r>
              <a:rPr lang="en-US" dirty="0"/>
              <a:t>Addiction Medicine</a:t>
            </a:r>
          </a:p>
          <a:p>
            <a:pPr>
              <a:spcBef>
                <a:spcPts val="0"/>
              </a:spcBef>
            </a:pPr>
            <a:r>
              <a:rPr lang="en-US" dirty="0"/>
              <a:t>Behavior Health</a:t>
            </a:r>
          </a:p>
          <a:p>
            <a:pPr>
              <a:spcBef>
                <a:spcPts val="0"/>
              </a:spcBef>
            </a:pPr>
            <a:r>
              <a:rPr lang="en-US" dirty="0"/>
              <a:t>Birth Center</a:t>
            </a:r>
          </a:p>
          <a:p>
            <a:pPr>
              <a:spcBef>
                <a:spcPts val="0"/>
              </a:spcBef>
            </a:pPr>
            <a:r>
              <a:rPr lang="en-US" dirty="0"/>
              <a:t>Cancer Care</a:t>
            </a:r>
          </a:p>
          <a:p>
            <a:pPr>
              <a:spcBef>
                <a:spcPts val="0"/>
              </a:spcBef>
            </a:pPr>
            <a:r>
              <a:rPr lang="en-US" dirty="0"/>
              <a:t>Cardiovascular</a:t>
            </a:r>
          </a:p>
          <a:p>
            <a:pPr>
              <a:spcBef>
                <a:spcPts val="0"/>
              </a:spcBef>
            </a:pPr>
            <a:r>
              <a:rPr lang="en-US" dirty="0"/>
              <a:t>Ear, Nose &amp; Throat</a:t>
            </a:r>
          </a:p>
          <a:p>
            <a:pPr>
              <a:spcBef>
                <a:spcPts val="0"/>
              </a:spcBef>
            </a:pPr>
            <a:r>
              <a:rPr lang="en-US" dirty="0"/>
              <a:t>Family Medicine</a:t>
            </a:r>
          </a:p>
          <a:p>
            <a:pPr>
              <a:spcBef>
                <a:spcPts val="0"/>
              </a:spcBef>
            </a:pPr>
            <a:r>
              <a:rPr lang="en-US" dirty="0"/>
              <a:t>Home Care</a:t>
            </a:r>
          </a:p>
          <a:p>
            <a:pPr>
              <a:spcBef>
                <a:spcPts val="0"/>
              </a:spcBef>
            </a:pPr>
            <a:r>
              <a:rPr lang="en-US" dirty="0"/>
              <a:t>Imaging</a:t>
            </a:r>
          </a:p>
          <a:p>
            <a:pPr>
              <a:spcBef>
                <a:spcPts val="0"/>
              </a:spcBef>
            </a:pPr>
            <a:r>
              <a:rPr lang="en-US" dirty="0"/>
              <a:t>Intervention Pain</a:t>
            </a:r>
          </a:p>
          <a:p>
            <a:pPr>
              <a:spcBef>
                <a:spcPts val="0"/>
              </a:spcBef>
            </a:pPr>
            <a:r>
              <a:rPr lang="en-US" dirty="0"/>
              <a:t>Orthopedics</a:t>
            </a:r>
          </a:p>
          <a:p>
            <a:pPr>
              <a:spcBef>
                <a:spcPts val="0"/>
              </a:spcBef>
            </a:pPr>
            <a:r>
              <a:rPr lang="en-US" dirty="0"/>
              <a:t>Pulmonology</a:t>
            </a:r>
          </a:p>
          <a:p>
            <a:pPr>
              <a:spcBef>
                <a:spcPts val="0"/>
              </a:spcBef>
            </a:pPr>
            <a:r>
              <a:rPr lang="en-US" dirty="0"/>
              <a:t>Sleep Center</a:t>
            </a:r>
          </a:p>
          <a:p>
            <a:pPr>
              <a:spcBef>
                <a:spcPts val="0"/>
              </a:spcBef>
            </a:pPr>
            <a:r>
              <a:rPr lang="en-US" dirty="0"/>
              <a:t>Women’s Health</a:t>
            </a:r>
          </a:p>
          <a:p>
            <a:pPr>
              <a:spcBef>
                <a:spcPts val="0"/>
              </a:spcBef>
            </a:pPr>
            <a:endParaRPr lang="en-US" dirty="0"/>
          </a:p>
          <a:p>
            <a:pPr marL="0" indent="0">
              <a:spcBef>
                <a:spcPts val="0"/>
              </a:spcBef>
              <a:buNone/>
            </a:pPr>
            <a:r>
              <a:rPr lang="en-US" b="1" dirty="0"/>
              <a:t>Nutrition Needs and Concerns:</a:t>
            </a:r>
          </a:p>
          <a:p>
            <a:pPr>
              <a:spcBef>
                <a:spcPts val="0"/>
              </a:spcBef>
            </a:pPr>
            <a:r>
              <a:rPr lang="en-US" dirty="0"/>
              <a:t>Identified and designated food deserts</a:t>
            </a:r>
          </a:p>
          <a:p>
            <a:pPr>
              <a:spcBef>
                <a:spcPts val="0"/>
              </a:spcBef>
            </a:pPr>
            <a:r>
              <a:rPr lang="en-US" dirty="0"/>
              <a:t>Growing neighborhood poverty levels</a:t>
            </a:r>
          </a:p>
          <a:p>
            <a:pPr>
              <a:spcBef>
                <a:spcPts val="0"/>
              </a:spcBef>
            </a:pPr>
            <a:r>
              <a:rPr lang="en-US" dirty="0"/>
              <a:t>Low-access to quality, healthy foods</a:t>
            </a:r>
          </a:p>
          <a:p>
            <a:pPr>
              <a:spcBef>
                <a:spcPts val="0"/>
              </a:spcBef>
            </a:pPr>
            <a:r>
              <a:rPr lang="en-US" dirty="0"/>
              <a:t>Food insecurity – limited access to the nutrition for active, healthy living</a:t>
            </a:r>
          </a:p>
          <a:p>
            <a:pPr>
              <a:spcBef>
                <a:spcPts val="0"/>
              </a:spcBef>
            </a:pPr>
            <a:endParaRPr lang="en-US" dirty="0">
              <a:solidFill>
                <a:srgbClr val="FF0000"/>
              </a:solidFill>
            </a:endParaRPr>
          </a:p>
          <a:p>
            <a:pPr marL="0" indent="0">
              <a:spcBef>
                <a:spcPts val="0"/>
              </a:spcBef>
              <a:buNone/>
            </a:pPr>
            <a:endParaRPr lang="en-US" dirty="0">
              <a:solidFill>
                <a:srgbClr val="FF0000"/>
              </a:solidFill>
            </a:endParaRPr>
          </a:p>
          <a:p>
            <a:pPr>
              <a:spcBef>
                <a:spcPts val="0"/>
              </a:spcBef>
            </a:pPr>
            <a:endParaRPr lang="en-US" dirty="0">
              <a:solidFill>
                <a:srgbClr val="FF0000"/>
              </a:solidFill>
            </a:endParaRPr>
          </a:p>
          <a:p>
            <a:pPr>
              <a:spcBef>
                <a:spcPts val="0"/>
              </a:spcBef>
            </a:pPr>
            <a:endParaRPr lang="en-US" dirty="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69292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092B-28E0-8947-C46F-CD367EA39B53}"/>
              </a:ext>
            </a:extLst>
          </p:cNvPr>
          <p:cNvSpPr>
            <a:spLocks noGrp="1"/>
          </p:cNvSpPr>
          <p:nvPr>
            <p:ph type="title"/>
          </p:nvPr>
        </p:nvSpPr>
        <p:spPr>
          <a:xfrm>
            <a:off x="804672" y="913173"/>
            <a:ext cx="4486656" cy="1141497"/>
          </a:xfrm>
        </p:spPr>
        <p:txBody>
          <a:bodyPr/>
          <a:lstStyle/>
          <a:p>
            <a:r>
              <a:rPr lang="en-US" dirty="0"/>
              <a:t>Health  and  nutrition</a:t>
            </a:r>
          </a:p>
        </p:txBody>
      </p:sp>
      <p:sp>
        <p:nvSpPr>
          <p:cNvPr id="3" name="Content Placeholder 2">
            <a:extLst>
              <a:ext uri="{FF2B5EF4-FFF2-40B4-BE49-F238E27FC236}">
                <a16:creationId xmlns:a16="http://schemas.microsoft.com/office/drawing/2014/main" id="{8918E9BA-C9FD-870D-8AB0-A7A80F96DC02}"/>
              </a:ext>
            </a:extLst>
          </p:cNvPr>
          <p:cNvSpPr>
            <a:spLocks noGrp="1"/>
          </p:cNvSpPr>
          <p:nvPr>
            <p:ph idx="1"/>
          </p:nvPr>
        </p:nvSpPr>
        <p:spPr>
          <a:xfrm>
            <a:off x="6614445" y="324739"/>
            <a:ext cx="5042019" cy="6298251"/>
          </a:xfrm>
        </p:spPr>
        <p:txBody>
          <a:bodyPr>
            <a:normAutofit/>
          </a:bodyPr>
          <a:lstStyle/>
          <a:p>
            <a:pPr marL="0" indent="0">
              <a:spcBef>
                <a:spcPts val="0"/>
              </a:spcBef>
              <a:buFont typeface="Arial" panose="020B0604020202020204" pitchFamily="34" charset="0"/>
              <a:buNone/>
            </a:pPr>
            <a:r>
              <a:rPr lang="en-US" b="1" dirty="0"/>
              <a:t>Objectives to Consider:</a:t>
            </a:r>
          </a:p>
          <a:p>
            <a:pPr>
              <a:spcBef>
                <a:spcPts val="0"/>
              </a:spcBef>
            </a:pPr>
            <a:r>
              <a:rPr lang="en-US" dirty="0"/>
              <a:t>Improve communitywide access to health, nutrition and wellness – use of telemedicine, mobile health units, education and outreach.</a:t>
            </a:r>
          </a:p>
          <a:p>
            <a:pPr>
              <a:spcBef>
                <a:spcPts val="0"/>
              </a:spcBef>
            </a:pPr>
            <a:r>
              <a:rPr lang="en-US" dirty="0"/>
              <a:t>Address food deserts that are occurring throughout the community – households impacted by poverty and/or lack of transportation, poor diet options and high-calorie foods only available, food insecurity for active and healthy living.</a:t>
            </a:r>
          </a:p>
          <a:p>
            <a:pPr>
              <a:spcBef>
                <a:spcPts val="0"/>
              </a:spcBef>
            </a:pPr>
            <a:r>
              <a:rPr lang="en-US" dirty="0"/>
              <a:t>Programs that educate citizens on physical and mental health – reduce stigma, raise awareness, and provide opportunities for activity and engagement.</a:t>
            </a:r>
          </a:p>
          <a:p>
            <a:pPr>
              <a:spcBef>
                <a:spcPts val="0"/>
              </a:spcBef>
            </a:pPr>
            <a:r>
              <a:rPr lang="en-US" dirty="0"/>
              <a:t>Ways to advocate on behalf of the community to improve health and wellness – physical activity, nutrition education, tobacco control, mental health awareness, safe communities, clean air and water.</a:t>
            </a:r>
          </a:p>
          <a:p>
            <a:pPr>
              <a:spcBef>
                <a:spcPts val="0"/>
              </a:spcBef>
            </a:pPr>
            <a:r>
              <a:rPr lang="en-US" dirty="0"/>
              <a:t>Address housing stability, food security, financial literacy, and employment opportunities.</a:t>
            </a:r>
          </a:p>
        </p:txBody>
      </p:sp>
      <p:sp>
        <p:nvSpPr>
          <p:cNvPr id="4" name="Text Placeholder 3">
            <a:extLst>
              <a:ext uri="{FF2B5EF4-FFF2-40B4-BE49-F238E27FC236}">
                <a16:creationId xmlns:a16="http://schemas.microsoft.com/office/drawing/2014/main" id="{2575E488-1B49-93D7-7C76-34EF87BAEDC1}"/>
              </a:ext>
            </a:extLst>
          </p:cNvPr>
          <p:cNvSpPr>
            <a:spLocks noGrp="1"/>
          </p:cNvSpPr>
          <p:nvPr>
            <p:ph type="body" sz="half" idx="2"/>
          </p:nvPr>
        </p:nvSpPr>
        <p:spPr>
          <a:xfrm>
            <a:off x="804672" y="2358639"/>
            <a:ext cx="4486656" cy="3385315"/>
          </a:xfrm>
        </p:spPr>
        <p:txBody>
          <a:bodyPr>
            <a:noAutofit/>
          </a:bodyPr>
          <a:lstStyle/>
          <a:p>
            <a:pPr marL="0" marR="0" algn="l">
              <a:lnSpc>
                <a:spcPct val="115000"/>
              </a:lnSpc>
              <a:spcBef>
                <a:spcPts val="0"/>
              </a:spcBef>
              <a:spcAft>
                <a:spcPts val="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Foster innovative partnership to ensure all community members have access to health, nutrition, wellness, and family strengthening resources while addressing health inequities through education, healthcare access, and advocate to improve the overall physical health, mental health, and wellness of the community.</a:t>
            </a:r>
          </a:p>
        </p:txBody>
      </p:sp>
    </p:spTree>
    <p:extLst>
      <p:ext uri="{BB962C8B-B14F-4D97-AF65-F5344CB8AC3E}">
        <p14:creationId xmlns:p14="http://schemas.microsoft.com/office/powerpoint/2010/main" val="422027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4EA8-BFFA-EF39-1A04-009F54CB1CB2}"/>
              </a:ext>
            </a:extLst>
          </p:cNvPr>
          <p:cNvSpPr>
            <a:spLocks noGrp="1"/>
          </p:cNvSpPr>
          <p:nvPr>
            <p:ph type="title"/>
          </p:nvPr>
        </p:nvSpPr>
        <p:spPr/>
        <p:txBody>
          <a:bodyPr/>
          <a:lstStyle/>
          <a:p>
            <a:r>
              <a:rPr lang="en-US" dirty="0">
                <a:solidFill>
                  <a:schemeClr val="tx1"/>
                </a:solidFill>
              </a:rPr>
              <a:t>Next  Steps  to  move</a:t>
            </a:r>
            <a:br>
              <a:rPr lang="en-US" dirty="0">
                <a:solidFill>
                  <a:schemeClr val="tx1"/>
                </a:solidFill>
              </a:rPr>
            </a:br>
            <a:r>
              <a:rPr lang="en-US" dirty="0">
                <a:solidFill>
                  <a:schemeClr val="tx1"/>
                </a:solidFill>
              </a:rPr>
              <a:t>Duncan  forward</a:t>
            </a:r>
          </a:p>
        </p:txBody>
      </p:sp>
      <p:sp>
        <p:nvSpPr>
          <p:cNvPr id="3" name="Content Placeholder 2">
            <a:extLst>
              <a:ext uri="{FF2B5EF4-FFF2-40B4-BE49-F238E27FC236}">
                <a16:creationId xmlns:a16="http://schemas.microsoft.com/office/drawing/2014/main" id="{B7260514-F9ED-F6B2-7F2E-B9EE54DD84AD}"/>
              </a:ext>
            </a:extLst>
          </p:cNvPr>
          <p:cNvSpPr>
            <a:spLocks noGrp="1"/>
          </p:cNvSpPr>
          <p:nvPr>
            <p:ph idx="1"/>
          </p:nvPr>
        </p:nvSpPr>
        <p:spPr>
          <a:xfrm>
            <a:off x="6736080" y="205101"/>
            <a:ext cx="4815840" cy="6409345"/>
          </a:xfrm>
        </p:spPr>
        <p:txBody>
          <a:bodyPr>
            <a:normAutofit lnSpcReduction="10000"/>
          </a:bodyPr>
          <a:lstStyle/>
          <a:p>
            <a:pPr marL="0" indent="0">
              <a:spcBef>
                <a:spcPts val="0"/>
              </a:spcBef>
              <a:buNone/>
            </a:pPr>
            <a:r>
              <a:rPr lang="en-US" b="1" dirty="0"/>
              <a:t>Upcoming Meetings</a:t>
            </a:r>
          </a:p>
          <a:p>
            <a:pPr>
              <a:spcBef>
                <a:spcPts val="0"/>
              </a:spcBef>
            </a:pPr>
            <a:r>
              <a:rPr lang="en-US" dirty="0"/>
              <a:t>November: Economic Development, Education</a:t>
            </a:r>
          </a:p>
          <a:p>
            <a:pPr>
              <a:spcBef>
                <a:spcPts val="0"/>
              </a:spcBef>
            </a:pPr>
            <a:r>
              <a:rPr lang="en-US" dirty="0"/>
              <a:t>December: Arts &amp; Culture, Neighborhood Engagement, Housing</a:t>
            </a:r>
          </a:p>
          <a:p>
            <a:pPr>
              <a:spcBef>
                <a:spcPts val="0"/>
              </a:spcBef>
            </a:pPr>
            <a:endParaRPr lang="en-US" dirty="0"/>
          </a:p>
          <a:p>
            <a:pPr marL="0" indent="0">
              <a:spcBef>
                <a:spcPts val="0"/>
              </a:spcBef>
              <a:buNone/>
            </a:pPr>
            <a:r>
              <a:rPr lang="en-US" b="1" dirty="0"/>
              <a:t>First Drafts Completed</a:t>
            </a:r>
          </a:p>
          <a:p>
            <a:pPr>
              <a:spcBef>
                <a:spcPts val="0"/>
              </a:spcBef>
            </a:pPr>
            <a:r>
              <a:rPr lang="en-US" dirty="0"/>
              <a:t>Transportation</a:t>
            </a:r>
          </a:p>
          <a:p>
            <a:pPr>
              <a:spcBef>
                <a:spcPts val="0"/>
              </a:spcBef>
            </a:pPr>
            <a:r>
              <a:rPr lang="en-US" dirty="0"/>
              <a:t>Alternative Transportation</a:t>
            </a:r>
          </a:p>
          <a:p>
            <a:pPr>
              <a:spcBef>
                <a:spcPts val="0"/>
              </a:spcBef>
            </a:pPr>
            <a:r>
              <a:rPr lang="en-US" dirty="0"/>
              <a:t>Infrastructure</a:t>
            </a:r>
          </a:p>
          <a:p>
            <a:pPr>
              <a:spcBef>
                <a:spcPts val="0"/>
              </a:spcBef>
            </a:pPr>
            <a:r>
              <a:rPr lang="en-US" dirty="0"/>
              <a:t>Public Facilities</a:t>
            </a:r>
          </a:p>
          <a:p>
            <a:pPr>
              <a:spcBef>
                <a:spcPts val="0"/>
              </a:spcBef>
            </a:pPr>
            <a:r>
              <a:rPr lang="en-US" dirty="0"/>
              <a:t>Public Safety</a:t>
            </a:r>
          </a:p>
          <a:p>
            <a:pPr marL="0" indent="0">
              <a:spcBef>
                <a:spcPts val="0"/>
              </a:spcBef>
              <a:buNone/>
            </a:pPr>
            <a:endParaRPr lang="en-US" dirty="0">
              <a:solidFill>
                <a:srgbClr val="FF0000"/>
              </a:solidFill>
            </a:endParaRPr>
          </a:p>
          <a:p>
            <a:pPr marL="0" indent="0">
              <a:spcBef>
                <a:spcPts val="0"/>
              </a:spcBef>
              <a:buNone/>
            </a:pPr>
            <a:r>
              <a:rPr lang="en-US" b="1" dirty="0"/>
              <a:t>Rough Drafts in Progress</a:t>
            </a:r>
          </a:p>
          <a:p>
            <a:pPr>
              <a:spcBef>
                <a:spcPts val="0"/>
              </a:spcBef>
            </a:pPr>
            <a:r>
              <a:rPr lang="en-US" dirty="0"/>
              <a:t>Parks and Recreation</a:t>
            </a:r>
          </a:p>
          <a:p>
            <a:pPr>
              <a:spcBef>
                <a:spcPts val="0"/>
              </a:spcBef>
            </a:pPr>
            <a:r>
              <a:rPr lang="en-US" dirty="0"/>
              <a:t>Environment</a:t>
            </a:r>
          </a:p>
          <a:p>
            <a:pPr>
              <a:spcBef>
                <a:spcPts val="0"/>
              </a:spcBef>
            </a:pPr>
            <a:endParaRPr lang="en-US" dirty="0"/>
          </a:p>
          <a:p>
            <a:pPr marL="0" indent="0">
              <a:spcBef>
                <a:spcPts val="0"/>
              </a:spcBef>
              <a:buNone/>
            </a:pPr>
            <a:r>
              <a:rPr lang="en-US" b="1" dirty="0"/>
              <a:t>January 2025 Goal</a:t>
            </a:r>
          </a:p>
          <a:p>
            <a:pPr>
              <a:spcBef>
                <a:spcPts val="0"/>
              </a:spcBef>
            </a:pPr>
            <a:r>
              <a:rPr lang="en-US" dirty="0"/>
              <a:t>Presentation to Planning Commission – January 21, 2025</a:t>
            </a:r>
          </a:p>
          <a:p>
            <a:pPr>
              <a:spcBef>
                <a:spcPts val="0"/>
              </a:spcBef>
            </a:pPr>
            <a:r>
              <a:rPr lang="en-US" dirty="0"/>
              <a:t>Presentation to City Council – January 28, 2025</a:t>
            </a:r>
          </a:p>
        </p:txBody>
      </p:sp>
      <p:sp>
        <p:nvSpPr>
          <p:cNvPr id="4" name="Text Placeholder 3">
            <a:extLst>
              <a:ext uri="{FF2B5EF4-FFF2-40B4-BE49-F238E27FC236}">
                <a16:creationId xmlns:a16="http://schemas.microsoft.com/office/drawing/2014/main" id="{82D3A5ED-B47B-4B19-3671-DF051778FD8B}"/>
              </a:ext>
            </a:extLst>
          </p:cNvPr>
          <p:cNvSpPr>
            <a:spLocks noGrp="1"/>
          </p:cNvSpPr>
          <p:nvPr>
            <p:ph type="body" sz="half" idx="2"/>
          </p:nvPr>
        </p:nvSpPr>
        <p:spPr/>
        <p:txBody>
          <a:bodyPr/>
          <a:lstStyle/>
          <a:p>
            <a:r>
              <a:rPr lang="en-US" sz="1600" dirty="0">
                <a:solidFill>
                  <a:schemeClr val="tx1"/>
                </a:solidFill>
              </a:rPr>
              <a:t>“Looking back isn’t going to help you.  Moving forward is the thing you have to do.”</a:t>
            </a:r>
          </a:p>
          <a:p>
            <a:pPr algn="r"/>
            <a:r>
              <a:rPr lang="en-US" sz="1600" dirty="0">
                <a:solidFill>
                  <a:schemeClr val="tx1"/>
                </a:solidFill>
              </a:rPr>
              <a:t>- McKayla Maroney</a:t>
            </a:r>
          </a:p>
          <a:p>
            <a:endParaRPr lang="en-US" dirty="0"/>
          </a:p>
        </p:txBody>
      </p:sp>
    </p:spTree>
    <p:extLst>
      <p:ext uri="{BB962C8B-B14F-4D97-AF65-F5344CB8AC3E}">
        <p14:creationId xmlns:p14="http://schemas.microsoft.com/office/powerpoint/2010/main" val="402785005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28373</TotalTime>
  <Words>1010</Words>
  <Application>Microsoft Office PowerPoint</Application>
  <PresentationFormat>Widescreen</PresentationFormat>
  <Paragraphs>143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PowerPoint Presentation</vt:lpstr>
      <vt:lpstr>Duncan  Heart  &amp;  soul Updates</vt:lpstr>
      <vt:lpstr>Recap September 23, 2024</vt:lpstr>
      <vt:lpstr>Draft  version</vt:lpstr>
      <vt:lpstr>Social  Services</vt:lpstr>
      <vt:lpstr>Social  services</vt:lpstr>
      <vt:lpstr>Health  and  nutrition</vt:lpstr>
      <vt:lpstr>Health  and  nutrition</vt:lpstr>
      <vt:lpstr>Next  Steps  to  move Duncan  forward</vt:lpstr>
      <vt:lpstr>Future  Meetings</vt:lpstr>
      <vt:lpstr>Thank  you  for  sharing  your  input  and  visions  for  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Schacht</dc:creator>
  <cp:lastModifiedBy>Nate Schacht</cp:lastModifiedBy>
  <cp:revision>171</cp:revision>
  <cp:lastPrinted>2024-04-22T13:32:38Z</cp:lastPrinted>
  <dcterms:created xsi:type="dcterms:W3CDTF">2024-01-17T16:37:17Z</dcterms:created>
  <dcterms:modified xsi:type="dcterms:W3CDTF">2024-10-28T14:10:16Z</dcterms:modified>
</cp:coreProperties>
</file>