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62" r:id="rId7"/>
    <p:sldId id="313" r:id="rId8"/>
    <p:sldId id="322" r:id="rId9"/>
    <p:sldId id="325" r:id="rId10"/>
    <p:sldId id="323" r:id="rId11"/>
    <p:sldId id="326" r:id="rId12"/>
    <p:sldId id="324" r:id="rId13"/>
    <p:sldId id="327" r:id="rId14"/>
    <p:sldId id="328" r:id="rId15"/>
    <p:sldId id="329" r:id="rId16"/>
    <p:sldId id="330" r:id="rId17"/>
    <p:sldId id="26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60" autoAdjust="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B3E27-6867-4EF3-4B9D-309A55026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1F52E5-9B5D-6D66-3F46-6F9B91B6F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5A733-F7E3-C1A3-1E59-C1BEF9D10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0213-C93F-A465-6D97-FA01EF0C2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45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01717-5DCD-CCD8-AE0D-3DB468DA3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9C7E3-06D5-399B-00FC-66192CB3B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90629-490C-E6CB-E821-30466CA46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2532E-C403-4C6E-3FCE-13D4CD082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20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A8E12-E594-2BF1-5FC0-105C2578D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352DE-DFA9-6029-B94D-892075416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734B1D-C956-5E81-5EB7-4A389BC0D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AC21E-3B8E-0D06-5F4B-461A7456C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34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3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E7364-3AC3-AAA7-F6FD-DA74C7EDE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47FBB2-50A1-63A0-F41A-F7F7081F3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37246-69FA-065A-27C4-EAA775A01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EF26D-D308-23FF-E427-5D0C6B543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5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D337D-964C-089E-F079-744DD0CE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D1D9B-4BE8-68C5-52EA-E1D22F2EC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C3721-660A-1905-6150-BA8450521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D8039-5CA4-AA67-CC40-B4AE6784B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5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3BBF1-0F63-298F-2D25-92FF2593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012D4E-A6CF-6EAE-5B2A-072DFED09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55327-590A-628C-9C40-1AC3E1AFE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9992-8E36-EF28-CE80-5C9B24BD1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9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EC5A-2025-9560-37C1-1E90241F7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E20511-E206-D0B4-BAEE-E5A7A0A57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C70F1-B269-65BE-BF38-16C6FFAC7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778C2-9906-3D15-C88F-4554426DE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1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42E3F-F367-2F11-B39F-07CCDA07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D4C9F0-D5C7-B9D8-D9E0-318E10CA5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B5F2E-A01E-9687-D900-E7BEEC4BD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6D328-36F2-C1AD-0E0E-A008A4095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9" r:id="rId14"/>
    <p:sldLayoutId id="2147483717" r:id="rId15"/>
    <p:sldLayoutId id="2147483672" r:id="rId1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Destination Duncan: A Quality-of-Life Plan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2025 – The Journey Begins for a Better Duncan!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78E61-243F-0AB3-8BCB-0251D14721FF}"/>
              </a:ext>
            </a:extLst>
          </p:cNvPr>
          <p:cNvGrpSpPr/>
          <p:nvPr/>
        </p:nvGrpSpPr>
        <p:grpSpPr>
          <a:xfrm>
            <a:off x="6633883" y="2519082"/>
            <a:ext cx="5154706" cy="1819836"/>
            <a:chOff x="6624918" y="2519082"/>
            <a:chExt cx="5154706" cy="18198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FE6D4C-31FC-AC08-F79B-CE78C3041FC0}"/>
                </a:ext>
              </a:extLst>
            </p:cNvPr>
            <p:cNvSpPr/>
            <p:nvPr/>
          </p:nvSpPr>
          <p:spPr>
            <a:xfrm>
              <a:off x="6624918" y="2519082"/>
              <a:ext cx="5154706" cy="1819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logo with a sun and waves&#10;&#10;Description automatically generated">
              <a:extLst>
                <a:ext uri="{FF2B5EF4-FFF2-40B4-BE49-F238E27FC236}">
                  <a16:creationId xmlns:a16="http://schemas.microsoft.com/office/drawing/2014/main" id="{D3C1ED70-E5CA-F1BE-6D35-0B484A88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862" y="2592140"/>
              <a:ext cx="5000553" cy="1673720"/>
            </a:xfrm>
            <a:prstGeom prst="rect">
              <a:avLst/>
            </a:prstGeom>
            <a:ln w="127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7615-BB9D-5A3C-C0CB-C84C2524B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BC745D-0E7B-42BF-70B6-02392072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63" y="400049"/>
            <a:ext cx="8828085" cy="1185045"/>
          </a:xfrm>
        </p:spPr>
        <p:txBody>
          <a:bodyPr>
            <a:normAutofit fontScale="90000"/>
          </a:bodyPr>
          <a:lstStyle/>
          <a:p>
            <a:r>
              <a:rPr lang="en-US" dirty="0"/>
              <a:t>The path of Economic Development creates solutions that reduce poverty and creates opportunities for all!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95EC81-D87F-802E-4A00-CEBF7A60643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Main Street Duncan – The Heart of the Community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Developing incentives to attract new business opportunities to Main Street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Collecting data points for Main Street Economic Vitality Plan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Implementing Placemaking Practices – Chickasaw Nation’s Planning Process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Opportunity and Enterprise Zones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Opportunity Zones use capital gains tax benefits to spur investment in troubled areas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Enterprise Zones offer a wide range of incentives and abatements to encourage private economic development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Community Development is working with the Oklahoma Department of Commerce to utilize programs to bring more economic opportunities to Duncan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Meetings with Retail Developers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Strong interest in Highway 81 Corridor for retail/restaurant developments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Discussions with individual commercial developers looking at Bypass potential</a:t>
            </a:r>
          </a:p>
        </p:txBody>
      </p:sp>
    </p:spTree>
    <p:extLst>
      <p:ext uri="{BB962C8B-B14F-4D97-AF65-F5344CB8AC3E}">
        <p14:creationId xmlns:p14="http://schemas.microsoft.com/office/powerpoint/2010/main" val="81222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342137-B97E-E391-E49B-0FE324B97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309A32-A58E-A4CB-F6AD-DD8BD9A8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Updates: Ongoing Work Priorities</a:t>
            </a:r>
          </a:p>
        </p:txBody>
      </p:sp>
      <p:pic>
        <p:nvPicPr>
          <p:cNvPr id="5" name="Picture Placeholder 4" descr="A pile of paint brushes&#10;&#10;AI-generated content may be incorrect.">
            <a:extLst>
              <a:ext uri="{FF2B5EF4-FFF2-40B4-BE49-F238E27FC236}">
                <a16:creationId xmlns:a16="http://schemas.microsoft.com/office/drawing/2014/main" id="{26B59C53-B8B1-39F2-B967-CFD2BEFC80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351" r="8351"/>
          <a:stretch>
            <a:fillRect/>
          </a:stretch>
        </p:blipFill>
        <p:spPr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849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C5CD6-15D3-DC20-F74A-E3ABC7D2B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4A42A-FB50-478D-6984-8B968805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Road to Progress!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1EBEFC-35F4-500B-F0EC-AC7CC104DBF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163" y="1855694"/>
            <a:ext cx="8652793" cy="474233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Transportation: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ODOT Overpass at Elk and Bypass – projected completion date June 30, 2026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SORTPO Transportation Plan – Duncan submitted 100+ ideas for consideration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Health and Nutrition: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Dollar General Market is open – how it happened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DRH Project: ENT Facility west of Sanford Children’s Hospital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DRH Project: Orthopedic and Sports Medicine Clinic north of hospital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Call to Action – input needed for State Plan regarding Mental &amp; Behavior Health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Arts and Culture: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October 3</a:t>
            </a:r>
            <a:r>
              <a:rPr lang="en-US" sz="1600" baseline="30000" dirty="0">
                <a:solidFill>
                  <a:schemeClr val="tx1"/>
                </a:solidFill>
              </a:rPr>
              <a:t>rd</a:t>
            </a:r>
            <a:r>
              <a:rPr lang="en-US" sz="1600" dirty="0">
                <a:solidFill>
                  <a:schemeClr val="tx1"/>
                </a:solidFill>
              </a:rPr>
              <a:t> – Bob Wills’ Texas Playboys (CTAC Live Show at Simmons Center)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October 17-18 and 24-25 – Dessert Theatre (DLT event at 913 W Main Street)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November 22</a:t>
            </a:r>
            <a:r>
              <a:rPr lang="en-US" sz="1600" baseline="30000" dirty="0">
                <a:solidFill>
                  <a:schemeClr val="tx1"/>
                </a:solidFill>
              </a:rPr>
              <a:t>nd</a:t>
            </a:r>
            <a:r>
              <a:rPr lang="en-US" sz="1600" dirty="0">
                <a:solidFill>
                  <a:schemeClr val="tx1"/>
                </a:solidFill>
              </a:rPr>
              <a:t> – Artrageous! (CTAC Live Show at Simmons Center)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December 5-6 and 12-13 – A Christmas Carol (DLT event at 913 W Main Street)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tx1"/>
                </a:solidFill>
              </a:rPr>
              <a:t>Housing: </a:t>
            </a:r>
            <a:endParaRPr lang="en-US" sz="17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Researching amendments to Zoning Codes for residential uses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Working with local contractors to prepare incentives for affordable housing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Working with developer looking at potential of 150 +/- new homes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FF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7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913A-A14F-69CB-970C-1C04896A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&amp;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43981-51E5-B6A7-4FDA-F39FDC52D94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trike="sngStrike" dirty="0"/>
              <a:t>March 24, 2025</a:t>
            </a:r>
          </a:p>
          <a:p>
            <a:r>
              <a:rPr lang="en-US" strike="sngStrike" dirty="0"/>
              <a:t>June 23, 2025</a:t>
            </a:r>
          </a:p>
          <a:p>
            <a:r>
              <a:rPr lang="en-US" strike="sngStrike" dirty="0"/>
              <a:t>September 22, 2025</a:t>
            </a:r>
          </a:p>
          <a:p>
            <a:r>
              <a:rPr lang="en-US" dirty="0"/>
              <a:t>December 15, 2025</a:t>
            </a:r>
          </a:p>
        </p:txBody>
      </p:sp>
      <p:pic>
        <p:nvPicPr>
          <p:cNvPr id="6" name="Picture Placeholder 5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8E6D50C9-8CD5-1428-8EB4-F195ED4AA8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590" r="21590"/>
          <a:stretch>
            <a:fillRect/>
          </a:stretch>
        </p:blipFill>
        <p:spPr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760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 fontScale="90000"/>
          </a:bodyPr>
          <a:lstStyle/>
          <a:p>
            <a:r>
              <a:rPr lang="en-US" dirty="0"/>
              <a:t>Thank You for Sharing your Input and Visions for our Future!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Nate Schacht, Director</a:t>
            </a:r>
          </a:p>
          <a:p>
            <a:r>
              <a:rPr lang="en-US" dirty="0"/>
              <a:t>Community Development</a:t>
            </a:r>
          </a:p>
          <a:p>
            <a:r>
              <a:rPr lang="en-US" dirty="0"/>
              <a:t>City of Duncan, Oklahoma</a:t>
            </a:r>
          </a:p>
          <a:p>
            <a:r>
              <a:rPr lang="en-US" dirty="0"/>
              <a:t>580-251-7715</a:t>
            </a:r>
          </a:p>
          <a:p>
            <a:r>
              <a:rPr lang="en-US" dirty="0"/>
              <a:t>nschacht@duncanok.gov</a:t>
            </a:r>
          </a:p>
        </p:txBody>
      </p:sp>
      <p:pic>
        <p:nvPicPr>
          <p:cNvPr id="4" name="Picture 3" descr="A logo of a city&#10;&#10;Description automatically generated">
            <a:extLst>
              <a:ext uri="{FF2B5EF4-FFF2-40B4-BE49-F238E27FC236}">
                <a16:creationId xmlns:a16="http://schemas.microsoft.com/office/drawing/2014/main" id="{80306851-4905-5BF4-20F8-A1B7B9CEE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96" y="2173614"/>
            <a:ext cx="2510772" cy="2510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Grant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1" y="2745610"/>
            <a:ext cx="3541058" cy="349961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Submitted: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TSET Legacy Grant ($10m) – Funds were not allocated to Duncan for Abe Raizen Park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In Progress: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ODOT TAP Grants – seeking 80/20 funding for sidewalks along Hwy 81 (Elk Ave to Library)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Researching: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American Academy of Dermatology (shade structures for Abe Raizen soccer fields)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5" name="Picture Placeholder 14" descr="A calculator and folders on a desk&#10;&#10;AI-generated content may be incorrect.">
            <a:extLst>
              <a:ext uri="{FF2B5EF4-FFF2-40B4-BE49-F238E27FC236}">
                <a16:creationId xmlns:a16="http://schemas.microsoft.com/office/drawing/2014/main" id="{DBEC40EC-69FA-1ED8-7545-1593A67511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8057" r="8057"/>
          <a:stretch>
            <a:fillRect/>
          </a:stretch>
        </p:blipFill>
        <p:spPr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Infrastructure</a:t>
            </a:r>
          </a:p>
        </p:txBody>
      </p:sp>
      <p:pic>
        <p:nvPicPr>
          <p:cNvPr id="5" name="Picture Placeholder 4" descr="A group of construction vehicles parked outside of a building&#10;&#10;AI-generated content may be incorrect.">
            <a:extLst>
              <a:ext uri="{FF2B5EF4-FFF2-40B4-BE49-F238E27FC236}">
                <a16:creationId xmlns:a16="http://schemas.microsoft.com/office/drawing/2014/main" id="{4D19ED5D-FFE4-CFF3-C73A-EF386363BB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763" r="18763"/>
          <a:stretch>
            <a:fillRect/>
          </a:stretch>
        </p:blipFill>
        <p:spPr>
          <a:xfrm>
            <a:off x="6654800" y="430213"/>
            <a:ext cx="4995863" cy="5997575"/>
          </a:xfrm>
        </p:spPr>
      </p:pic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and I come by road or rail, but </a:t>
            </a:r>
            <a:br>
              <a:rPr lang="en-US" dirty="0"/>
            </a:br>
            <a:r>
              <a:rPr lang="en-US" dirty="0"/>
              <a:t>economists travel on infrastructure.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Street Lighting Improvement Project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Parts and new lights have been ordered for repairs to existing streetlights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Street lighting upgrades proposed for Main Street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Waste Water Treatment Facility Projects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During the spring rains/flooding, outfall infrastructure was damaged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DEQ requirements for repairs will cost (estimated) $2.2 million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Water Tank &amp; Tower Inspections and Painting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Inspections will occur in 2025/26 and cost approximately $200,000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$1 million has been proposed for the 2026 budget to perform maintenance and repairs based on inspections and fund repainting of tanks and towers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Road Repairs and Re-Asphalting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2024 saw 125 blocks resurfaced; 2025 only ten blocks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Limited resurfacing due to reallocating funds to address storm damage from spring rains and flooding in other critical infrastructure areas</a:t>
            </a:r>
          </a:p>
          <a:p>
            <a:pPr marL="3600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BCB85-3A9D-A46D-FC0F-69DF389D7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BF74F9-0DBA-BD9E-9A4C-119A17C9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Public Safety</a:t>
            </a:r>
          </a:p>
        </p:txBody>
      </p:sp>
      <p:pic>
        <p:nvPicPr>
          <p:cNvPr id="6" name="Picture Placeholder 5" descr="A group of white trucks parked outside a building&#10;&#10;AI-generated content may be incorrect.">
            <a:extLst>
              <a:ext uri="{FF2B5EF4-FFF2-40B4-BE49-F238E27FC236}">
                <a16:creationId xmlns:a16="http://schemas.microsoft.com/office/drawing/2014/main" id="{2173CDFA-9EAD-8FAD-A63E-75BD187103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572" r="26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152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E9E7-D762-4EC6-D9F3-1EA3D11EA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E89CB-BFC8-023D-FA3D-8C9FF560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your best.  </a:t>
            </a:r>
            <a:br>
              <a:rPr lang="en-US" dirty="0"/>
            </a:br>
            <a:r>
              <a:rPr lang="en-US" dirty="0"/>
              <a:t>One day you will be someone’s hero.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FD76B-3F21-CF48-7136-6218815EB8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Fire Station #4 (Camelback &amp; Hwy 81)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Architect has released documents for bids to contractors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Road Restriping Project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Public Works received bids to do multiple road restriping projects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Estimated 24.5 miles of restriping proposed (including Elk Avenue by the hospital)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Cost for the entire project will be approximately $186,000.00 ($7,591.84 per mile)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</a:rPr>
              <a:t>Disaster Aid USA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Program started with a Rotary Club wanting to provide humanitarian aid when domestic disasters strike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Duncan Rotary Club will be learning more about the program and potentially looking at housing equipment for the region in Duncan, Oklahoma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Currently Oklahoma does not have equipment housed in the state for Disaster Aid USA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6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05C12-4607-A39E-CE54-4DE2B5EC3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8C161C-22DA-B5D6-6C4F-BABED85A7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Environment</a:t>
            </a:r>
          </a:p>
        </p:txBody>
      </p:sp>
      <p:pic>
        <p:nvPicPr>
          <p:cNvPr id="6" name="Picture Placeholder 5" descr="A construction vehicle digging a hole&#10;&#10;AI-generated content may be incorrect.">
            <a:extLst>
              <a:ext uri="{FF2B5EF4-FFF2-40B4-BE49-F238E27FC236}">
                <a16:creationId xmlns:a16="http://schemas.microsoft.com/office/drawing/2014/main" id="{4FB2E24C-4988-9A98-9A35-FCABE90B8B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34" r="22234"/>
          <a:stretch>
            <a:fillRect/>
          </a:stretch>
        </p:blipFill>
        <p:spPr>
          <a:xfrm>
            <a:off x="6654800" y="430213"/>
            <a:ext cx="4995863" cy="5997575"/>
          </a:xfrm>
        </p:spPr>
      </p:pic>
    </p:spTree>
    <p:extLst>
      <p:ext uri="{BB962C8B-B14F-4D97-AF65-F5344CB8AC3E}">
        <p14:creationId xmlns:p14="http://schemas.microsoft.com/office/powerpoint/2010/main" val="48251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12CB4-7B08-1539-8461-8FA028555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ACF0D8-56D7-2968-85B2-4232C413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Nature holds the key to our aesthetic, intellectual,</a:t>
            </a:r>
            <a:br>
              <a:rPr lang="en-US" dirty="0"/>
            </a:br>
            <a:r>
              <a:rPr lang="en-US" dirty="0"/>
              <a:t>cognitive and even spiritual satisfaction.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471391-4D58-CE7C-1C03-A00C54AF05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163" y="1997131"/>
            <a:ext cx="8652793" cy="439470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Floodplain Administration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Community Development continues to work with FEMA regarding past construction that occurred within designated floodplain areas – engineering firm has been hired to calculate impacts of these developments and impacts to upstream and downstream rates of flow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Green Technology and Infrastructure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Duncan submitted ideas for the ODOT Plan to make Hwy 81 an EV Corridor with multiple charging stations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Staff is trying to identify public/private partnerships with existing businesses that could host EV charging stations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Tree City USA Initiative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Tree City USA communities allocate a minimum of $2 per capita towards community forestry (expenses for planting and maintaining trees)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Currently 24 Oklahoma communities are tree cities; 5 Oklahoma businesses are tree companies; and 10 colleges are tree campuses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Rotary is developing a plan for Duncan to become the next Tree City in Oklahoma</a:t>
            </a:r>
          </a:p>
        </p:txBody>
      </p:sp>
    </p:spTree>
    <p:extLst>
      <p:ext uri="{BB962C8B-B14F-4D97-AF65-F5344CB8AC3E}">
        <p14:creationId xmlns:p14="http://schemas.microsoft.com/office/powerpoint/2010/main" val="1836331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82767-43E3-4A4F-82C9-B5D1F53B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B1F5F8-6784-3274-A46D-102FB985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Economic Development</a:t>
            </a:r>
          </a:p>
        </p:txBody>
      </p:sp>
      <p:pic>
        <p:nvPicPr>
          <p:cNvPr id="9" name="Picture Placeholder 8" descr="A person holding a certificate&#10;&#10;AI-generated content may be incorrect.">
            <a:extLst>
              <a:ext uri="{FF2B5EF4-FFF2-40B4-BE49-F238E27FC236}">
                <a16:creationId xmlns:a16="http://schemas.microsoft.com/office/drawing/2014/main" id="{5775C5EF-43EC-06C8-E943-4081F61A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34" r="22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267511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AE25C0-66E9-4E74-9814-75E5D2A6CABE}">
  <ds:schemaRefs>
    <ds:schemaRef ds:uri="http://schemas.microsoft.com/sharepoint/v3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230e9df3-be65-4c73-a93b-d1236ebd677e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{7AD41C7E-639C-4BDC-876C-950974340F23}tf11158769_win32</Template>
  <TotalTime>17256</TotalTime>
  <Words>883</Words>
  <Application>Microsoft Office PowerPoint</Application>
  <PresentationFormat>Widescreen</PresentationFormat>
  <Paragraphs>116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Goudy Old Style</vt:lpstr>
      <vt:lpstr>Wingdings</vt:lpstr>
      <vt:lpstr>FrostyVTI</vt:lpstr>
      <vt:lpstr>Destination Duncan: A Quality-of-Life Plan  2025 – The Journey Begins for a Better Duncan!</vt:lpstr>
      <vt:lpstr>Grant Applications </vt:lpstr>
      <vt:lpstr>Infrastructure</vt:lpstr>
      <vt:lpstr>You and I come by road or rail, but  economists travel on infrastructure.</vt:lpstr>
      <vt:lpstr>Public Safety</vt:lpstr>
      <vt:lpstr>Do your best.   One day you will be someone’s hero.</vt:lpstr>
      <vt:lpstr>Environment</vt:lpstr>
      <vt:lpstr>Nature holds the key to our aesthetic, intellectual, cognitive and even spiritual satisfaction.</vt:lpstr>
      <vt:lpstr>Economic Development</vt:lpstr>
      <vt:lpstr>The path of Economic Development creates solutions that reduce poverty and creates opportunities for all!</vt:lpstr>
      <vt:lpstr>Updates: Ongoing Work Priorities</vt:lpstr>
      <vt:lpstr>The Road to Progress!</vt:lpstr>
      <vt:lpstr>Upcoming Meetings &amp; Discussions</vt:lpstr>
      <vt:lpstr>Thank You for Sharing your Input and Visions for our Future!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Nate Schacht</dc:creator>
  <cp:lastModifiedBy>Nate Schacht</cp:lastModifiedBy>
  <cp:revision>72</cp:revision>
  <cp:lastPrinted>2025-09-22T18:45:30Z</cp:lastPrinted>
  <dcterms:created xsi:type="dcterms:W3CDTF">2025-02-25T14:05:07Z</dcterms:created>
  <dcterms:modified xsi:type="dcterms:W3CDTF">2025-09-22T18:54:46Z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