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77" r:id="rId3"/>
    <p:sldId id="262" r:id="rId4"/>
    <p:sldId id="275" r:id="rId5"/>
    <p:sldId id="257" r:id="rId6"/>
    <p:sldId id="274" r:id="rId7"/>
    <p:sldId id="258" r:id="rId8"/>
    <p:sldId id="264" r:id="rId9"/>
    <p:sldId id="267" r:id="rId10"/>
    <p:sldId id="273" r:id="rId11"/>
    <p:sldId id="272" r:id="rId12"/>
    <p:sldId id="259" r:id="rId13"/>
    <p:sldId id="260" r:id="rId14"/>
    <p:sldId id="269" r:id="rId15"/>
    <p:sldId id="270" r:id="rId16"/>
    <p:sldId id="271" r:id="rId17"/>
    <p:sldId id="278" r:id="rId18"/>
    <p:sldId id="261" r:id="rId19"/>
    <p:sldId id="263" r:id="rId2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36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8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4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6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6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76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939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29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89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92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04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7AA1E4AE-C8AC-447B-8D74-5B5A565BCF6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153C410-C62D-4B8F-A22A-6895D08AF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6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A32BF-5AE5-8D21-AFF6-E7FF8D136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559" y="1265562"/>
            <a:ext cx="6947732" cy="24604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C1EDAF-D612-7BBB-E56F-936DD3C90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016524"/>
            <a:ext cx="6801612" cy="1768980"/>
          </a:xfrm>
        </p:spPr>
        <p:txBody>
          <a:bodyPr>
            <a:normAutofit fontScale="92500" lnSpcReduction="10000"/>
          </a:bodyPr>
          <a:lstStyle/>
          <a:p>
            <a:endParaRPr lang="en-US" sz="1100" dirty="0"/>
          </a:p>
          <a:p>
            <a:r>
              <a:rPr lang="en-US" sz="4300" dirty="0">
                <a:solidFill>
                  <a:schemeClr val="bg1"/>
                </a:solidFill>
              </a:rPr>
              <a:t>Quality of Life Plan</a:t>
            </a:r>
          </a:p>
          <a:p>
            <a:r>
              <a:rPr lang="en-US" sz="2600" dirty="0">
                <a:solidFill>
                  <a:schemeClr val="bg1"/>
                </a:solidFill>
              </a:rPr>
              <a:t>Seeking Citizen Input and Visions for Our Future</a:t>
            </a:r>
          </a:p>
          <a:p>
            <a:r>
              <a:rPr lang="en-US" sz="1500" dirty="0">
                <a:solidFill>
                  <a:schemeClr val="bg1"/>
                </a:solidFill>
              </a:rPr>
              <a:t>Monday, March 25, 2024</a:t>
            </a:r>
          </a:p>
        </p:txBody>
      </p:sp>
      <p:pic>
        <p:nvPicPr>
          <p:cNvPr id="5" name="Picture 4" descr="A logo with a sun and waves&#10;&#10;Description automatically generated">
            <a:extLst>
              <a:ext uri="{FF2B5EF4-FFF2-40B4-BE49-F238E27FC236}">
                <a16:creationId xmlns:a16="http://schemas.microsoft.com/office/drawing/2014/main" id="{3969CEB1-F856-A10F-F9AE-3068DFB9A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584" y="1374857"/>
            <a:ext cx="6656832" cy="2228088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856504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3EF11-2738-801E-F40B-6CA582CC0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3782A-D9BF-A46F-DC6F-777CA7EC6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800A7-F6D7-C88C-8BB4-357D651B7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What You Said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Infrastructure – roads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Infrastructure – water system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Lack of Utility Choices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Reinvest in Existing Infrastructure</a:t>
            </a:r>
          </a:p>
          <a:p>
            <a:pPr>
              <a:spcBef>
                <a:spcPts val="0"/>
              </a:spcBef>
            </a:pPr>
            <a:r>
              <a:rPr lang="en-US" dirty="0"/>
              <a:t>Threats: Utility Costs/Water Rates</a:t>
            </a:r>
          </a:p>
          <a:p>
            <a:pPr>
              <a:spcBef>
                <a:spcPts val="0"/>
              </a:spcBef>
            </a:pPr>
            <a:r>
              <a:rPr lang="en-US" dirty="0"/>
              <a:t>Threats: Low Reinvestment Practices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4F1C99A-61A3-B62F-9F0B-08DA9BB2CE59}"/>
              </a:ext>
            </a:extLst>
          </p:cNvPr>
          <p:cNvSpPr txBox="1">
            <a:spLocks/>
          </p:cNvSpPr>
          <p:nvPr/>
        </p:nvSpPr>
        <p:spPr>
          <a:xfrm>
            <a:off x="1115568" y="3549918"/>
            <a:ext cx="3794760" cy="2194036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“Infrastructure is the backbone of economic growth.  It improves access to basic services such as clean water and electricity, creates jobs and boosts business.”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Alok Sharma</a:t>
            </a:r>
          </a:p>
        </p:txBody>
      </p:sp>
      <p:pic>
        <p:nvPicPr>
          <p:cNvPr id="5" name="Picture 4" descr="A group of people standing on a road&#10;&#10;Description automatically generated">
            <a:extLst>
              <a:ext uri="{FF2B5EF4-FFF2-40B4-BE49-F238E27FC236}">
                <a16:creationId xmlns:a16="http://schemas.microsoft.com/office/drawing/2014/main" id="{42D4DEC7-EDC6-0E7F-83AC-1DB3112CE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345" y="3385325"/>
            <a:ext cx="4079310" cy="30594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9784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73898-F038-BAF6-6CC3-7D02D9119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7FA0B-49FC-FAF8-9E72-F86E66C65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Public Facilities &amp;</a:t>
            </a:r>
            <a:br>
              <a:rPr lang="en-US" dirty="0"/>
            </a:br>
            <a:r>
              <a:rPr lang="en-US" dirty="0"/>
              <a:t>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3152D-F419-9E73-5F82-C9AD26C0F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What You Said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Low Crime Rates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Dark Streets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Lack of Awareness about “Reverse 911” Calls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Vicious Dog Problems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Reinvest in Existing Facilities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650D908-658B-0341-0FEC-FC5F93D0C6B4}"/>
              </a:ext>
            </a:extLst>
          </p:cNvPr>
          <p:cNvSpPr txBox="1">
            <a:spLocks/>
          </p:cNvSpPr>
          <p:nvPr/>
        </p:nvSpPr>
        <p:spPr>
          <a:xfrm>
            <a:off x="1116436" y="3549918"/>
            <a:ext cx="3794760" cy="2194036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“When we start including the higher aspirations of community into the mix; comfort, conviviality, beauty and fund, we begin to make places that are beyond merely livable and may ultimately be lovable.”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Peter Kageyama</a:t>
            </a:r>
          </a:p>
        </p:txBody>
      </p:sp>
      <p:pic>
        <p:nvPicPr>
          <p:cNvPr id="5" name="Picture 4" descr="A police cars parked in front of a building&#10;&#10;Description automatically generated">
            <a:extLst>
              <a:ext uri="{FF2B5EF4-FFF2-40B4-BE49-F238E27FC236}">
                <a16:creationId xmlns:a16="http://schemas.microsoft.com/office/drawing/2014/main" id="{166504BE-D9C2-698C-3857-1312F20F2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48" y="3147330"/>
            <a:ext cx="3624863" cy="19632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couple of red trucks parked in front of a building&#10;&#10;Description automatically generated">
            <a:extLst>
              <a:ext uri="{FF2B5EF4-FFF2-40B4-BE49-F238E27FC236}">
                <a16:creationId xmlns:a16="http://schemas.microsoft.com/office/drawing/2014/main" id="{7B234F42-232B-1CE5-87EF-BB63670D6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901" y="4516655"/>
            <a:ext cx="3076151" cy="20507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0025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C5AF4-892E-4D74-6A77-409A8B671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Recreation &amp;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E96EA-0488-E4EB-0073-BE1E48D12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416366"/>
            <a:ext cx="4815840" cy="524865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What You Said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Kiddie Land/Fuqua Park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Simmons Center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Lakes/Recreation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DSPAC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DETA/Beautification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Aging Facilities – Simmons Center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Aging Facilities – Pool and Splash Pads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Parks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Lakes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Trails and Sidewalks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Main Street Pocket Park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Amphitheater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0079F-8790-D984-9F63-23CD9D39D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“If you watch a game, it’s fun.  If you play it, it’s recreation.  If you work at it, it’s golf.”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Bob Hope</a:t>
            </a:r>
          </a:p>
        </p:txBody>
      </p:sp>
      <p:pic>
        <p:nvPicPr>
          <p:cNvPr id="6" name="Picture 5" descr="A couple of people on jet skis&#10;&#10;Description automatically generated">
            <a:extLst>
              <a:ext uri="{FF2B5EF4-FFF2-40B4-BE49-F238E27FC236}">
                <a16:creationId xmlns:a16="http://schemas.microsoft.com/office/drawing/2014/main" id="{78DC42BB-9944-3D35-8C21-54529C038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053" y="4582391"/>
            <a:ext cx="3247894" cy="21652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3005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1E09B-90BA-C3FB-9237-D9CE6F03C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&amp; Nutrition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8B0B3-A76C-39E8-661C-B84A32EA1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704464"/>
            <a:ext cx="4815840" cy="592707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What You Said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Duncan Regional Hospital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60% School Children on Reduced/Free Lunch Program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Opioid Impact on Working Population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Limited Behavioral Mental Health Services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No Pharmacy on East Side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No Grocery Store on East Side</a:t>
            </a:r>
          </a:p>
          <a:p>
            <a:pPr>
              <a:spcBef>
                <a:spcPts val="0"/>
              </a:spcBef>
            </a:pPr>
            <a:r>
              <a:rPr lang="en-US" dirty="0"/>
              <a:t>Threat: Drugs</a:t>
            </a:r>
          </a:p>
          <a:p>
            <a:pPr>
              <a:spcBef>
                <a:spcPts val="0"/>
              </a:spcBef>
            </a:pPr>
            <a:r>
              <a:rPr lang="en-US" dirty="0"/>
              <a:t>Threat: “Babies Having Babies”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/>
              <a:t>			Photo from DRH Facebook Page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C32A3-AF32-56D0-3CBB-A0D87B7F9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“The doctor of the future will give no medicine, but will instruct his patients in care of the human frame, in diet, and in the cause and prevention of disease.”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Thomas Edison</a:t>
            </a:r>
          </a:p>
        </p:txBody>
      </p:sp>
      <p:pic>
        <p:nvPicPr>
          <p:cNvPr id="7" name="Picture 6" descr="A building with a sign in front of it&#10;&#10;Description automatically generated">
            <a:extLst>
              <a:ext uri="{FF2B5EF4-FFF2-40B4-BE49-F238E27FC236}">
                <a16:creationId xmlns:a16="http://schemas.microsoft.com/office/drawing/2014/main" id="{2291B28A-B381-DDC3-69C5-C82BACD18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740" y="4318098"/>
            <a:ext cx="3732519" cy="18610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1928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38720-622C-45CE-DDB4-38A83738D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4A801-14BB-94D6-4AB4-AF1AAA25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112C5-BB21-86E1-1506-F09617738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What You Said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Duncan Public School System (Pre-K thru 12)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Library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Gabriel's House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Red River Technology Center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Cameron University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Beautiful Day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No Library Annex on East Side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DC0EB-E010-8F27-4BC0-C9688424E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“Learn from yesterday, live for today, hope for tomorrow.  The important thing is not to stop questioning.”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Albert Einstein</a:t>
            </a:r>
          </a:p>
        </p:txBody>
      </p:sp>
      <p:pic>
        <p:nvPicPr>
          <p:cNvPr id="7" name="Picture 6" descr="A red and white logo&#10;&#10;Description automatically generated">
            <a:extLst>
              <a:ext uri="{FF2B5EF4-FFF2-40B4-BE49-F238E27FC236}">
                <a16:creationId xmlns:a16="http://schemas.microsoft.com/office/drawing/2014/main" id="{33DF35A5-0DED-2061-F9A1-C6048D877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17" y="4036677"/>
            <a:ext cx="1792904" cy="17929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logo of a college&#10;&#10;Description automatically generated">
            <a:extLst>
              <a:ext uri="{FF2B5EF4-FFF2-40B4-BE49-F238E27FC236}">
                <a16:creationId xmlns:a16="http://schemas.microsoft.com/office/drawing/2014/main" id="{3520EF81-808F-680D-7444-B868FC867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354" y="4036677"/>
            <a:ext cx="1794419" cy="17944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logo for a company&#10;&#10;Description automatically generated">
            <a:extLst>
              <a:ext uri="{FF2B5EF4-FFF2-40B4-BE49-F238E27FC236}">
                <a16:creationId xmlns:a16="http://schemas.microsoft.com/office/drawing/2014/main" id="{D862EC22-0B7D-34AC-9EC3-429AB4460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152" y="4036677"/>
            <a:ext cx="1792904" cy="17929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3007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880FD-6CCC-B123-5484-6C4B2DBDE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493BB-886D-8F20-497F-75053706A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Arts &amp;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CE8AA-090E-54DE-7D28-6C62D379E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804671"/>
            <a:ext cx="4815840" cy="574140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What You Said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Arts/Museums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Chisholm Trail Arts Council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Community Band Concerts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Chickasaw Nation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Lack of Volunteers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Murals and Outdoor Art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Art Displays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Parades and Festivals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/>
              <a:t>			Photo from DLT Facebook Page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08433-DA7E-F7A5-1CF0-2831AA97E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“Culture is the sum of all forms of art, of love, and of thought, which, in the course of centuries, have enabled man to be less enslaved.”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Andr</a:t>
            </a:r>
            <a:r>
              <a:rPr lang="en-US" sz="1800" b="0" i="0" dirty="0">
                <a:solidFill>
                  <a:schemeClr val="tx1"/>
                </a:solidFill>
                <a:effectLst/>
              </a:rPr>
              <a:t>é</a:t>
            </a:r>
            <a:r>
              <a:rPr lang="en-US" sz="1800" dirty="0">
                <a:solidFill>
                  <a:schemeClr val="tx1"/>
                </a:solidFill>
              </a:rPr>
              <a:t> Malraux</a:t>
            </a:r>
          </a:p>
        </p:txBody>
      </p:sp>
      <p:pic>
        <p:nvPicPr>
          <p:cNvPr id="7" name="Picture 6" descr="A group of people on a stage&#10;&#10;Description automatically generated">
            <a:extLst>
              <a:ext uri="{FF2B5EF4-FFF2-40B4-BE49-F238E27FC236}">
                <a16:creationId xmlns:a16="http://schemas.microsoft.com/office/drawing/2014/main" id="{32FAD925-3EE5-CA75-FE25-848D0142F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32" y="3587866"/>
            <a:ext cx="3699096" cy="24654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8159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431D2-0C59-5F34-0220-F798C3056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F94F9-0873-D205-FE68-FAC449B7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1BE22-2538-3EC1-A998-62BED727A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What You Said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Business and Growth Opportunities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Proximity to Larger Markets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DAEDF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Chamber of Commerce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Low Taxes/Opportunity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Bond Issues (Need Education)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Need for Competitive Pay for Non-Skilled Workers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Lack of Competitive Employment Opportunities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Lack of Quality Restaurants 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Downtown District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Citywide </a:t>
            </a:r>
            <a:r>
              <a:rPr lang="en-US" dirty="0" err="1"/>
              <a:t>WiFi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Threat: Businesses Fighting for Same Funds</a:t>
            </a:r>
          </a:p>
          <a:p>
            <a:pPr>
              <a:spcBef>
                <a:spcPts val="0"/>
              </a:spcBef>
            </a:pPr>
            <a:r>
              <a:rPr lang="en-US" dirty="0"/>
              <a:t>Threat: Low Investment/Reinvestment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F25EB6-8D9A-87D7-4782-157DFF4D2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“Government doesn’t create jobs, it only creates the conditions that make jobs more or less likely.”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Mitch Daniels</a:t>
            </a:r>
          </a:p>
        </p:txBody>
      </p:sp>
    </p:spTree>
    <p:extLst>
      <p:ext uri="{BB962C8B-B14F-4D97-AF65-F5344CB8AC3E}">
        <p14:creationId xmlns:p14="http://schemas.microsoft.com/office/powerpoint/2010/main" val="1589906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431D2-0C59-5F34-0220-F798C3056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F94F9-0873-D205-FE68-FAC449B7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Miscellaneous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1BE22-2538-3EC1-A998-62BED727A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What You Said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Leadership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Humane Society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Think Ability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Douglass Center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</a:t>
            </a:r>
            <a:r>
              <a:rPr lang="en-US" dirty="0" err="1"/>
              <a:t>McCasland</a:t>
            </a:r>
            <a:r>
              <a:rPr lang="en-US" dirty="0"/>
              <a:t> Foundation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Lack of Publicity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Lack of Community Gateways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Lack of Recycle Center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Community Billboard/Marque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</a:t>
            </a:r>
            <a:r>
              <a:rPr lang="en-US" dirty="0" err="1"/>
              <a:t>Crapemyrtle</a:t>
            </a:r>
            <a:r>
              <a:rPr lang="en-US" dirty="0"/>
              <a:t> Capital of OK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Ability to Increase Circulation of Local Dollars</a:t>
            </a:r>
          </a:p>
          <a:p>
            <a:pPr>
              <a:spcBef>
                <a:spcPts val="0"/>
              </a:spcBef>
            </a:pPr>
            <a:r>
              <a:rPr lang="en-US" dirty="0"/>
              <a:t>Threat: We Wait for Others to Create Opportunities</a:t>
            </a:r>
          </a:p>
          <a:p>
            <a:pPr>
              <a:spcBef>
                <a:spcPts val="0"/>
              </a:spcBef>
            </a:pPr>
            <a:r>
              <a:rPr lang="en-US" dirty="0"/>
              <a:t>Threat: Non-Profits are Fighting for Same Available Funding</a:t>
            </a:r>
          </a:p>
          <a:p>
            <a:pPr>
              <a:spcBef>
                <a:spcPts val="0"/>
              </a:spcBef>
            </a:pPr>
            <a:r>
              <a:rPr lang="en-US" dirty="0"/>
              <a:t>Threat: Apathy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F25EB6-8D9A-87D7-4782-157DFF4D2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“Volunteering is the ultimate exercise in democracy.  You vote in elections once a year, but when you volunteer, you vote every day about the kind of community you want to live in.”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Author Unknown</a:t>
            </a:r>
          </a:p>
        </p:txBody>
      </p:sp>
    </p:spTree>
    <p:extLst>
      <p:ext uri="{BB962C8B-B14F-4D97-AF65-F5344CB8AC3E}">
        <p14:creationId xmlns:p14="http://schemas.microsoft.com/office/powerpoint/2010/main" val="2131442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8497F-F0D9-AEEF-2A4D-77DC52435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5060E-8EAB-3B86-C5AE-91F813745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trike="sngStrike" dirty="0"/>
              <a:t>March 25, 2024</a:t>
            </a:r>
          </a:p>
          <a:p>
            <a:r>
              <a:rPr lang="en-US" dirty="0"/>
              <a:t>April 22, 2024</a:t>
            </a:r>
          </a:p>
          <a:p>
            <a:r>
              <a:rPr lang="en-US" dirty="0"/>
              <a:t>May 20, 2024 (3</a:t>
            </a:r>
            <a:r>
              <a:rPr lang="en-US" baseline="30000" dirty="0"/>
              <a:t>rd</a:t>
            </a:r>
            <a:r>
              <a:rPr lang="en-US" dirty="0"/>
              <a:t> Monday)</a:t>
            </a:r>
          </a:p>
          <a:p>
            <a:r>
              <a:rPr lang="en-US" dirty="0"/>
              <a:t>June 24, 2024</a:t>
            </a:r>
          </a:p>
          <a:p>
            <a:r>
              <a:rPr lang="en-US" dirty="0"/>
              <a:t>July 22, 2024</a:t>
            </a:r>
          </a:p>
          <a:p>
            <a:r>
              <a:rPr lang="en-US" dirty="0"/>
              <a:t>August 26, 2024</a:t>
            </a:r>
          </a:p>
          <a:p>
            <a:r>
              <a:rPr lang="en-US" dirty="0"/>
              <a:t>September 23, 2024</a:t>
            </a:r>
          </a:p>
          <a:p>
            <a:r>
              <a:rPr lang="en-US" dirty="0"/>
              <a:t>October 28, 2024</a:t>
            </a:r>
          </a:p>
          <a:p>
            <a:r>
              <a:rPr lang="en-US" dirty="0"/>
              <a:t>November 18, 2024 (3</a:t>
            </a:r>
            <a:r>
              <a:rPr lang="en-US" baseline="30000" dirty="0"/>
              <a:t>rd</a:t>
            </a:r>
            <a:r>
              <a:rPr lang="en-US" dirty="0"/>
              <a:t> Monday)</a:t>
            </a:r>
          </a:p>
          <a:p>
            <a:r>
              <a:rPr lang="en-US" dirty="0"/>
              <a:t>December 16, 2024 (3</a:t>
            </a:r>
            <a:r>
              <a:rPr lang="en-US" baseline="30000" dirty="0"/>
              <a:t>rd</a:t>
            </a:r>
            <a:r>
              <a:rPr lang="en-US" dirty="0"/>
              <a:t> Monday)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4AE373-9949-7828-A3EE-65EC0BE41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“The creative process involves getting input, making recommendation, getting critical review, getting more input, improving the recommendation, getting more critical review… again and again and again.”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Author Unknown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954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928EA-671F-312F-AE06-860A81334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4006" y="1553543"/>
            <a:ext cx="9043988" cy="1903826"/>
          </a:xfrm>
        </p:spPr>
        <p:txBody>
          <a:bodyPr>
            <a:noAutofit/>
          </a:bodyPr>
          <a:lstStyle/>
          <a:p>
            <a:r>
              <a:rPr lang="en-US" sz="4000" dirty="0"/>
              <a:t>Thank  you  for  sharing  your  input  and  visions  for  our  future!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DB208B-1795-0E0D-79E8-C8BAAB28C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2387" y="3862698"/>
            <a:ext cx="3893613" cy="204244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Nate Schacht, Director</a:t>
            </a:r>
          </a:p>
          <a:p>
            <a:r>
              <a:rPr lang="en-US" dirty="0">
                <a:solidFill>
                  <a:schemeClr val="bg1"/>
                </a:solidFill>
              </a:rPr>
              <a:t>Community Development</a:t>
            </a:r>
          </a:p>
          <a:p>
            <a:r>
              <a:rPr lang="en-US" dirty="0">
                <a:solidFill>
                  <a:schemeClr val="bg1"/>
                </a:solidFill>
              </a:rPr>
              <a:t>City of Duncan, Oklahoma</a:t>
            </a:r>
          </a:p>
          <a:p>
            <a:r>
              <a:rPr lang="en-US" dirty="0">
                <a:solidFill>
                  <a:schemeClr val="bg1"/>
                </a:solidFill>
              </a:rPr>
              <a:t>580-251-7715</a:t>
            </a:r>
          </a:p>
          <a:p>
            <a:r>
              <a:rPr lang="en-US" dirty="0">
                <a:solidFill>
                  <a:schemeClr val="bg1"/>
                </a:solidFill>
              </a:rPr>
              <a:t>nschacht@duncanok.gov</a:t>
            </a:r>
          </a:p>
        </p:txBody>
      </p:sp>
      <p:pic>
        <p:nvPicPr>
          <p:cNvPr id="5" name="Picture 4" descr="A logo of a city&#10;&#10;Description automatically generated">
            <a:extLst>
              <a:ext uri="{FF2B5EF4-FFF2-40B4-BE49-F238E27FC236}">
                <a16:creationId xmlns:a16="http://schemas.microsoft.com/office/drawing/2014/main" id="{1398AC34-FF52-6B4E-2689-FA68FF03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692" y="3628535"/>
            <a:ext cx="2510772" cy="251077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19262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ECACF-26FC-7356-3E64-F7C08C20A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Duncan  Heart  &amp;  soul</a:t>
            </a:r>
            <a:br>
              <a:rPr lang="en-US" dirty="0"/>
            </a:br>
            <a:r>
              <a:rPr lang="en-US" dirty="0"/>
              <a:t>Updates</a:t>
            </a:r>
          </a:p>
        </p:txBody>
      </p:sp>
      <p:pic>
        <p:nvPicPr>
          <p:cNvPr id="6" name="Content Placeholder 5" descr="A colorful text on a white background&#10;&#10;Description automatically generated">
            <a:extLst>
              <a:ext uri="{FF2B5EF4-FFF2-40B4-BE49-F238E27FC236}">
                <a16:creationId xmlns:a16="http://schemas.microsoft.com/office/drawing/2014/main" id="{CCE36D15-03B5-9175-11FF-1C59A67CC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45" y="307650"/>
            <a:ext cx="5474618" cy="2068072"/>
          </a:xfrm>
          <a:ln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7EBC2-D91B-9533-62FF-996B3B2DC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“We believe the strength of every community lies in the hands and hearts of the people who live there.”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Duncan Heart and Soul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240A64-B517-E32F-619D-E63AC9772DE5}"/>
              </a:ext>
            </a:extLst>
          </p:cNvPr>
          <p:cNvSpPr txBox="1">
            <a:spLocks/>
          </p:cNvSpPr>
          <p:nvPr/>
        </p:nvSpPr>
        <p:spPr>
          <a:xfrm>
            <a:off x="6736080" y="804672"/>
            <a:ext cx="4815840" cy="5694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marL="0" indent="0"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Three Guiding Principals: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Involve Everyone 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Focus on What Matters Most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Play the Long Game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8" name="Picture 7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7271350D-F3E9-4FC4-4952-1B13BFE9CA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8" b="31998"/>
          <a:stretch/>
        </p:blipFill>
        <p:spPr>
          <a:xfrm>
            <a:off x="7580121" y="4260381"/>
            <a:ext cx="3090718" cy="1936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535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28575-3137-8512-15CA-D5979265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S.W.O.T.  Analysis</a:t>
            </a:r>
            <a:br>
              <a:rPr lang="en-US" dirty="0"/>
            </a:br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02E31-93D5-3C87-88FD-514F32FD9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694516"/>
          </a:xfrm>
        </p:spPr>
        <p:txBody>
          <a:bodyPr/>
          <a:lstStyle/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Your voice matters </a:t>
            </a:r>
            <a:r>
              <a:rPr lang="en-US" dirty="0"/>
              <a:t>– City Officials met with citizens regarding traffic safety for areas where children play and STOP signs will be installed.</a:t>
            </a:r>
          </a:p>
          <a:p>
            <a:r>
              <a:rPr lang="en-US" b="1" dirty="0"/>
              <a:t>Your voice matters </a:t>
            </a:r>
            <a:r>
              <a:rPr lang="en-US" dirty="0"/>
              <a:t>– City staff is looking at several grant opportunities that may provide funding to convert existing tennis courts into Pickleball courts.</a:t>
            </a:r>
          </a:p>
          <a:p>
            <a:r>
              <a:rPr lang="en-US" b="1" dirty="0"/>
              <a:t>Your voice matters </a:t>
            </a:r>
            <a:r>
              <a:rPr lang="en-US" dirty="0"/>
              <a:t>– City staff is working with the Duncan Heart and Soul Team to hold meetings in different neighborhoods.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B3CDAB-8E1C-06F4-4141-21D433FBB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“Without continual growth and progress, such words as improvement, achievement, and success have no meaning.”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Benjamin Franklin</a:t>
            </a:r>
          </a:p>
        </p:txBody>
      </p:sp>
      <p:pic>
        <p:nvPicPr>
          <p:cNvPr id="6" name="Picture 5" descr="A group of white paper with writing on it&#10;&#10;Description automatically generated">
            <a:extLst>
              <a:ext uri="{FF2B5EF4-FFF2-40B4-BE49-F238E27FC236}">
                <a16:creationId xmlns:a16="http://schemas.microsoft.com/office/drawing/2014/main" id="{31042F10-8184-ECCE-D0C6-01B7B866F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8" t="7424" r="5382" b="9761"/>
          <a:stretch/>
        </p:blipFill>
        <p:spPr>
          <a:xfrm>
            <a:off x="7606145" y="358812"/>
            <a:ext cx="3075709" cy="24557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2762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28575-3137-8512-15CA-D5979265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S.W.O.T.  Analysis</a:t>
            </a:r>
            <a:br>
              <a:rPr lang="en-US" dirty="0"/>
            </a:br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02E31-93D5-3C87-88FD-514F32FD9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411564"/>
            <a:ext cx="4815840" cy="5976709"/>
          </a:xfrm>
        </p:spPr>
        <p:txBody>
          <a:bodyPr/>
          <a:lstStyle/>
          <a:p>
            <a:r>
              <a:rPr lang="en-US" b="1" dirty="0"/>
              <a:t>Your voice matters </a:t>
            </a:r>
            <a:r>
              <a:rPr lang="en-US" dirty="0"/>
              <a:t>– Duncan Power and Light is actively working on compiling the equipment and materials necessary to repair streetlights that have been damaged (more the replacing a lightbulb).</a:t>
            </a:r>
          </a:p>
          <a:p>
            <a:r>
              <a:rPr lang="en-US" b="1" dirty="0"/>
              <a:t>Your voice matters </a:t>
            </a:r>
            <a:r>
              <a:rPr lang="en-US" dirty="0"/>
              <a:t>– City Officials have been gathering comparisons regarding utility rates of other neighboring communities and communities our size.  Staff has quickly reviewed third-party data from BestPlaces.net and found: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/>
              <a:t>		Numbers less than 100% are less expensive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/>
              <a:t>		Numbers more than 100% are more expensive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B3CDAB-8E1C-06F4-4141-21D433FBB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“Without continual growth and progress, such words as improvement, achievement, and success have no meaning.”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Benjamin Franklin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511F685-6BF6-ECCB-262D-C34B10E31E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665390"/>
              </p:ext>
            </p:extLst>
          </p:nvPr>
        </p:nvGraphicFramePr>
        <p:xfrm>
          <a:off x="7106065" y="3831421"/>
          <a:ext cx="407587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7935">
                  <a:extLst>
                    <a:ext uri="{9D8B030D-6E8A-4147-A177-3AD203B41FA5}">
                      <a16:colId xmlns:a16="http://schemas.microsoft.com/office/drawing/2014/main" val="3838987107"/>
                    </a:ext>
                  </a:extLst>
                </a:gridCol>
                <a:gridCol w="2037935">
                  <a:extLst>
                    <a:ext uri="{9D8B030D-6E8A-4147-A177-3AD203B41FA5}">
                      <a16:colId xmlns:a16="http://schemas.microsoft.com/office/drawing/2014/main" val="1703586983"/>
                    </a:ext>
                  </a:extLst>
                </a:gridCol>
              </a:tblGrid>
              <a:tr h="211095">
                <a:tc>
                  <a:txBody>
                    <a:bodyPr/>
                    <a:lstStyle/>
                    <a:p>
                      <a:r>
                        <a:rPr lang="en-US" sz="900" dirty="0"/>
                        <a:t>United States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100.0%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819208"/>
                  </a:ext>
                </a:extLst>
              </a:tr>
              <a:tr h="211095">
                <a:tc>
                  <a:txBody>
                    <a:bodyPr/>
                    <a:lstStyle/>
                    <a:p>
                      <a:r>
                        <a:rPr lang="en-US" sz="900" dirty="0"/>
                        <a:t>Oklahoma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99.7%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464121"/>
                  </a:ext>
                </a:extLst>
              </a:tr>
              <a:tr h="211095">
                <a:tc>
                  <a:txBody>
                    <a:bodyPr/>
                    <a:lstStyle/>
                    <a:p>
                      <a:r>
                        <a:rPr lang="en-US" sz="900" dirty="0"/>
                        <a:t>Duncan, 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98.5%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801741"/>
                  </a:ext>
                </a:extLst>
              </a:tr>
              <a:tr h="211095">
                <a:tc>
                  <a:txBody>
                    <a:bodyPr/>
                    <a:lstStyle/>
                    <a:p>
                      <a:r>
                        <a:rPr lang="en-US" sz="900" dirty="0"/>
                        <a:t>Ada, 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100.8%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28585"/>
                  </a:ext>
                </a:extLst>
              </a:tr>
              <a:tr h="211095">
                <a:tc>
                  <a:txBody>
                    <a:bodyPr/>
                    <a:lstStyle/>
                    <a:p>
                      <a:r>
                        <a:rPr lang="en-US" sz="900" dirty="0"/>
                        <a:t>Ardmore, 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99.4%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877720"/>
                  </a:ext>
                </a:extLst>
              </a:tr>
              <a:tr h="211095">
                <a:tc>
                  <a:txBody>
                    <a:bodyPr/>
                    <a:lstStyle/>
                    <a:p>
                      <a:r>
                        <a:rPr lang="en-US" sz="900" dirty="0"/>
                        <a:t>Jenks, 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98.0%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075098"/>
                  </a:ext>
                </a:extLst>
              </a:tr>
              <a:tr h="211095">
                <a:tc>
                  <a:txBody>
                    <a:bodyPr/>
                    <a:lstStyle/>
                    <a:p>
                      <a:r>
                        <a:rPr lang="en-US" sz="900" dirty="0"/>
                        <a:t>Marlow, 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98.5%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882654"/>
                  </a:ext>
                </a:extLst>
              </a:tr>
              <a:tr h="211095">
                <a:tc>
                  <a:txBody>
                    <a:bodyPr/>
                    <a:lstStyle/>
                    <a:p>
                      <a:r>
                        <a:rPr lang="en-US" sz="900" dirty="0"/>
                        <a:t>Chickasha, 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102.6%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198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7353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A5BDA-CB2A-DE60-38A3-99EEB3173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“Big  Ticket  Desires”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6A3A4E-BC45-1C30-D4C3-6A829FE44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“Don’t give up on your dreams, or your dreams will give up on you.”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John Wooden</a:t>
            </a:r>
          </a:p>
        </p:txBody>
      </p:sp>
      <p:pic>
        <p:nvPicPr>
          <p:cNvPr id="12" name="Picture 11" descr="A tennis court at night&#10;&#10;Description automatically generated">
            <a:extLst>
              <a:ext uri="{FF2B5EF4-FFF2-40B4-BE49-F238E27FC236}">
                <a16:creationId xmlns:a16="http://schemas.microsoft.com/office/drawing/2014/main" id="{334102C2-C3D1-9D38-8148-5E4D0B00C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689" y="1049721"/>
            <a:ext cx="2830825" cy="21231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group of people playing chess&#10;&#10;Description automatically generated">
            <a:extLst>
              <a:ext uri="{FF2B5EF4-FFF2-40B4-BE49-F238E27FC236}">
                <a16:creationId xmlns:a16="http://schemas.microsoft.com/office/drawing/2014/main" id="{9817E1E4-5666-630A-A656-8B35D065A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13" y="2846816"/>
            <a:ext cx="3600055" cy="17061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group of people walking on a path with a butterfly sculpture&#10;&#10;Description automatically generated">
            <a:extLst>
              <a:ext uri="{FF2B5EF4-FFF2-40B4-BE49-F238E27FC236}">
                <a16:creationId xmlns:a16="http://schemas.microsoft.com/office/drawing/2014/main" id="{D8B4723C-7964-E2EC-A2F4-5B17FBF91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864" y="3668068"/>
            <a:ext cx="2819139" cy="19577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Content Placeholder 5" descr="A group of people on a stage&#10;&#10;Description automatically generated">
            <a:extLst>
              <a:ext uri="{FF2B5EF4-FFF2-40B4-BE49-F238E27FC236}">
                <a16:creationId xmlns:a16="http://schemas.microsoft.com/office/drawing/2014/main" id="{CFC92EB4-0F89-473E-FE26-298705794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13" y="5247336"/>
            <a:ext cx="3957452" cy="1482173"/>
          </a:xfrm>
          <a:ln>
            <a:solidFill>
              <a:schemeClr val="tx1"/>
            </a:solidFill>
          </a:ln>
        </p:spPr>
      </p:pic>
      <p:pic>
        <p:nvPicPr>
          <p:cNvPr id="8" name="Picture 7" descr="A swimming pool with a metal railing&#10;&#10;Description automatically generated">
            <a:extLst>
              <a:ext uri="{FF2B5EF4-FFF2-40B4-BE49-F238E27FC236}">
                <a16:creationId xmlns:a16="http://schemas.microsoft.com/office/drawing/2014/main" id="{BF3A5CC7-48E0-DD32-972F-086D2358B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13" y="155938"/>
            <a:ext cx="3324234" cy="18698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4755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83ACE-ED79-2359-990F-47F68C66D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Opportunities</a:t>
            </a:r>
            <a:br>
              <a:rPr lang="en-US" dirty="0"/>
            </a:br>
            <a:r>
              <a:rPr lang="en-US" dirty="0"/>
              <a:t>for future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9D334-66D2-A75A-A07D-5F8E867F4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Ada, Oklahoma – “Penny for our City” Program (Quality of Life)</a:t>
            </a:r>
          </a:p>
          <a:p>
            <a:r>
              <a:rPr lang="en-US" dirty="0"/>
              <a:t>Oklahoma City, Oklahoma – MAPS Projects (Quality of Life)</a:t>
            </a:r>
          </a:p>
          <a:p>
            <a:r>
              <a:rPr lang="en-US" dirty="0"/>
              <a:t>Norman, Oklahoma – “Norman Forward” Program (Quality of Life)</a:t>
            </a:r>
          </a:p>
          <a:p>
            <a:r>
              <a:rPr lang="en-US" dirty="0"/>
              <a:t>Municipal Bonds for Infrastructure Improvements </a:t>
            </a:r>
          </a:p>
          <a:p>
            <a:r>
              <a:rPr lang="en-US" dirty="0"/>
              <a:t>Federal Grants – 50/50 and 80/20 require matches</a:t>
            </a:r>
          </a:p>
          <a:p>
            <a:r>
              <a:rPr lang="en-US" dirty="0"/>
              <a:t>Philanthropic Grants – matches encouraged and/or required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9DFD2C-D6B7-98BB-D1A3-E899C9552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“This country will not be a good place for any of us to live in unless we make it a good place for all of us to live in.”</a:t>
            </a:r>
          </a:p>
          <a:p>
            <a:pPr algn="r"/>
            <a:r>
              <a:rPr lang="en-US" sz="1600" dirty="0">
                <a:solidFill>
                  <a:schemeClr val="tx1"/>
                </a:solidFill>
              </a:rPr>
              <a:t>- Theodore Roosevelt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064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8AA20-1C7F-F68C-021A-1DF64C051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3BC30-0F33-C119-EA6E-E31574BF3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657225"/>
            <a:ext cx="4815840" cy="55292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What You Said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Homelessness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Lack of Adequate Housing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Housing Vouchers and Stipends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Homeless Camps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Planned Senior Housing/PUD</a:t>
            </a:r>
          </a:p>
          <a:p>
            <a:pPr>
              <a:spcBef>
                <a:spcPts val="0"/>
              </a:spcBef>
            </a:pPr>
            <a:r>
              <a:rPr lang="en-US" dirty="0"/>
              <a:t>Threat: Home Ownership</a:t>
            </a:r>
          </a:p>
          <a:p>
            <a:pPr>
              <a:spcBef>
                <a:spcPts val="0"/>
              </a:spcBef>
            </a:pPr>
            <a:r>
              <a:rPr lang="en-US" dirty="0"/>
              <a:t>Threat: Affordable Housing vs Job Creation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What Data Says</a:t>
            </a:r>
          </a:p>
          <a:p>
            <a:pPr>
              <a:spcBef>
                <a:spcPts val="0"/>
              </a:spcBef>
            </a:pPr>
            <a:r>
              <a:rPr lang="en-US" dirty="0"/>
              <a:t>AARP Scores indicate improvements in housing costs; housing cost burden; and availably of subsidized housing.</a:t>
            </a:r>
          </a:p>
          <a:p>
            <a:pPr>
              <a:spcBef>
                <a:spcPts val="0"/>
              </a:spcBef>
            </a:pPr>
            <a:r>
              <a:rPr lang="en-US" dirty="0"/>
              <a:t>City of Duncan Data shows 30 new home starts with average cost of construction being $350,000 per home (3 year period)</a:t>
            </a:r>
          </a:p>
          <a:p>
            <a:pPr>
              <a:spcBef>
                <a:spcPts val="0"/>
              </a:spcBef>
            </a:pPr>
            <a:r>
              <a:rPr lang="en-US" dirty="0"/>
              <a:t>Census Data shows 68.2% of homes are owner occupied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E38D6-7D2D-75B5-E8EC-77516BCEA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“One of the basic human rights is housing – the right not only to have a place to live, but to have it be your own.”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Jimmy Carter</a:t>
            </a:r>
          </a:p>
        </p:txBody>
      </p:sp>
    </p:spTree>
    <p:extLst>
      <p:ext uri="{BB962C8B-B14F-4D97-AF65-F5344CB8AC3E}">
        <p14:creationId xmlns:p14="http://schemas.microsoft.com/office/powerpoint/2010/main" val="244856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ECACF-26FC-7356-3E64-F7C08C20A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Neighborhood </a:t>
            </a:r>
            <a:br>
              <a:rPr lang="en-US" dirty="0"/>
            </a:br>
            <a:r>
              <a:rPr lang="en-US" sz="1600" dirty="0"/>
              <a:t>Engagement &amp; Opportunity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E8616-7620-1A46-B653-7EE78E2A8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080" y="428892"/>
            <a:ext cx="4815840" cy="524865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What You Said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Friendly Community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Rise Together in Times of Need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Family Feel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Churches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Lack of Inclusion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Accessible Public Meeting Times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Volunteers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Hispanic Population Outreach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Personal Investment and Involvement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Food Truck Festival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Opportunity: Parades</a:t>
            </a:r>
          </a:p>
          <a:p>
            <a:pPr>
              <a:spcBef>
                <a:spcPts val="0"/>
              </a:spcBef>
            </a:pPr>
            <a:r>
              <a:rPr lang="en-US" dirty="0"/>
              <a:t>Threat: Not Taking Advantage of Programs and Opportunities</a:t>
            </a:r>
          </a:p>
          <a:p>
            <a:pPr>
              <a:spcBef>
                <a:spcPts val="0"/>
              </a:spcBef>
            </a:pPr>
            <a:r>
              <a:rPr lang="en-US" dirty="0"/>
              <a:t>Threat: Missed Opportunities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7EBC2-D91B-9533-62FF-996B3B2DC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“Imagine what our real neighborhoods would be like if each of us offered, as a matter of course, just one kind word to another person.”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Mr. (Fred) Rodgers</a:t>
            </a:r>
          </a:p>
        </p:txBody>
      </p:sp>
    </p:spTree>
    <p:extLst>
      <p:ext uri="{BB962C8B-B14F-4D97-AF65-F5344CB8AC3E}">
        <p14:creationId xmlns:p14="http://schemas.microsoft.com/office/powerpoint/2010/main" val="383675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5607B-B7CA-A89B-2582-3A243BAD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Transportation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1FF73-230E-688F-00C9-98DDB0795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What You Said</a:t>
            </a:r>
          </a:p>
          <a:p>
            <a:pPr>
              <a:spcBef>
                <a:spcPts val="0"/>
              </a:spcBef>
            </a:pPr>
            <a:r>
              <a:rPr lang="en-US" dirty="0"/>
              <a:t>Strength: Walking Trails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Current Road Infrastructure and Aging Road Infrastructure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Lack of Public Transit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Lack of Sidewalks in Residential Areas</a:t>
            </a:r>
          </a:p>
          <a:p>
            <a:pPr>
              <a:spcBef>
                <a:spcPts val="0"/>
              </a:spcBef>
            </a:pPr>
            <a:r>
              <a:rPr lang="en-US" dirty="0"/>
              <a:t>Weakness: Limited Access Points to Cross Town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Some Initial Steps Occurring</a:t>
            </a:r>
          </a:p>
          <a:p>
            <a:pPr>
              <a:spcBef>
                <a:spcPts val="0"/>
              </a:spcBef>
            </a:pPr>
            <a:r>
              <a:rPr lang="en-US" dirty="0"/>
              <a:t>CDBG Grants for Road Improvements</a:t>
            </a:r>
          </a:p>
          <a:p>
            <a:pPr>
              <a:spcBef>
                <a:spcPts val="0"/>
              </a:spcBef>
            </a:pPr>
            <a:r>
              <a:rPr lang="en-US" dirty="0"/>
              <a:t>City Adopted Road Conditions Study</a:t>
            </a:r>
          </a:p>
          <a:p>
            <a:pPr>
              <a:spcBef>
                <a:spcPts val="0"/>
              </a:spcBef>
            </a:pPr>
            <a:r>
              <a:rPr lang="en-US" dirty="0"/>
              <a:t>Safe Routes to Schools Funding</a:t>
            </a:r>
          </a:p>
          <a:p>
            <a:pPr>
              <a:spcBef>
                <a:spcPts val="0"/>
              </a:spcBef>
            </a:pPr>
            <a:r>
              <a:rPr lang="en-US" dirty="0"/>
              <a:t>Partnerships with ODOT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11416C-1DD9-282C-AB62-B04580F25FB6}"/>
              </a:ext>
            </a:extLst>
          </p:cNvPr>
          <p:cNvSpPr txBox="1">
            <a:spLocks/>
          </p:cNvSpPr>
          <p:nvPr/>
        </p:nvSpPr>
        <p:spPr>
          <a:xfrm>
            <a:off x="1150620" y="3607066"/>
            <a:ext cx="3794760" cy="2194036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“In Copenhagen, there’s a long-term commitment to creating a well-functioning pedestrian city where all forms of movement – pedestrian, bicycles, cars, public transportation – are accommodated with equal priority.”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- Bjarke </a:t>
            </a:r>
            <a:r>
              <a:rPr lang="en-US" sz="1800" dirty="0" err="1">
                <a:solidFill>
                  <a:schemeClr val="tx1"/>
                </a:solidFill>
              </a:rPr>
              <a:t>Ingels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7358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16366</TotalTime>
  <Words>1654</Words>
  <Application>Microsoft Office PowerPoint</Application>
  <PresentationFormat>Widescreen</PresentationFormat>
  <Paragraphs>262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Gill Sans MT</vt:lpstr>
      <vt:lpstr>Parcel</vt:lpstr>
      <vt:lpstr>PowerPoint Presentation</vt:lpstr>
      <vt:lpstr>Duncan  Heart  &amp;  soul Updates</vt:lpstr>
      <vt:lpstr>S.W.O.T.  Analysis Results</vt:lpstr>
      <vt:lpstr>S.W.O.T.  Analysis Results</vt:lpstr>
      <vt:lpstr>“Big  Ticket  Desires”</vt:lpstr>
      <vt:lpstr>Funding Opportunities for future projects</vt:lpstr>
      <vt:lpstr>Housing</vt:lpstr>
      <vt:lpstr>Neighborhood  Engagement &amp; Opportunity</vt:lpstr>
      <vt:lpstr>Transportation</vt:lpstr>
      <vt:lpstr>Infrastructure</vt:lpstr>
      <vt:lpstr>Public Facilities &amp; Safety</vt:lpstr>
      <vt:lpstr>Recreation &amp; Environment</vt:lpstr>
      <vt:lpstr>Health &amp; Nutrition</vt:lpstr>
      <vt:lpstr>Education</vt:lpstr>
      <vt:lpstr>Arts &amp; Culture</vt:lpstr>
      <vt:lpstr>Economic Development</vt:lpstr>
      <vt:lpstr>Miscellaneous Topics</vt:lpstr>
      <vt:lpstr>Future  Meetings</vt:lpstr>
      <vt:lpstr>Thank  you  for  sharing  your  input  and  visions  for  our  future!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Nate Schacht</dc:creator>
  <cp:lastModifiedBy>Andrew Morphew</cp:lastModifiedBy>
  <cp:revision>70</cp:revision>
  <cp:lastPrinted>2024-03-12T19:48:33Z</cp:lastPrinted>
  <dcterms:created xsi:type="dcterms:W3CDTF">2024-01-17T16:37:17Z</dcterms:created>
  <dcterms:modified xsi:type="dcterms:W3CDTF">2024-04-22T15:40:12Z</dcterms:modified>
</cp:coreProperties>
</file>